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4" r:id="rId20"/>
    <p:sldId id="276" r:id="rId21"/>
    <p:sldId id="277" r:id="rId22"/>
    <p:sldId id="278" r:id="rId23"/>
  </p:sldIdLst>
  <p:sldSz cx="18288000" cy="10287000"/>
  <p:notesSz cx="6858000" cy="9144000"/>
  <p:embeddedFontLst>
    <p:embeddedFont>
      <p:font typeface="Arimo" panose="020B0604020202020204" pitchFamily="34" charset="0"/>
      <p:regular r:id="rId24"/>
    </p:embeddedFont>
    <p:embeddedFont>
      <p:font typeface="Arimo Bold" panose="020B0704020202020204" pitchFamily="34" charset="0"/>
      <p:regular r:id="rId25"/>
    </p:embeddedFont>
    <p:embeddedFont>
      <p:font typeface="Arimo Bold Italics" panose="020B0704020202090204" pitchFamily="34" charset="0"/>
      <p:regular r:id="rId26"/>
    </p:embeddedFont>
    <p:embeddedFont>
      <p:font typeface="Arimo Italics" panose="020B0604020202090204" pitchFamily="34" charset="0"/>
      <p:regular r:id="rId27"/>
    </p:embeddedFont>
    <p:embeddedFont>
      <p:font typeface="Fira Sans Bold" panose="020B0803050000020004" pitchFamily="34" charset="0"/>
      <p:regular r:id="rId28"/>
    </p:embeddedFont>
    <p:embeddedFont>
      <p:font typeface="Fira Sans Bold Bold" panose="020B0903050000020004" pitchFamily="34" charset="0"/>
      <p:regular r:id="rId29"/>
    </p:embeddedFont>
    <p:embeddedFont>
      <p:font typeface="Fira Sans Bold Bold Italics" panose="020B0903050000020004" pitchFamily="34" charset="0"/>
      <p:regular r:id="rId30"/>
    </p:embeddedFont>
    <p:embeddedFont>
      <p:font typeface="Fira Sans Bold Italics" panose="020B0803050000020004" pitchFamily="34" charset="0"/>
      <p:regular r:id="rId31"/>
    </p:embeddedFont>
    <p:embeddedFont>
      <p:font typeface="Fira Sans Light" panose="02000000000000000000" pitchFamily="2" charset="0"/>
      <p:regular r:id="rId32"/>
    </p:embeddedFont>
    <p:embeddedFont>
      <p:font typeface="Fira Sans Light Bold" panose="020B0503050000020004" pitchFamily="34" charset="0"/>
      <p:regular r:id="rId33"/>
    </p:embeddedFont>
    <p:embeddedFont>
      <p:font typeface="Fira Sans Light Bold Italics" panose="020B0503050000020004" pitchFamily="34" charset="0"/>
      <p:regular r:id="rId34"/>
    </p:embeddedFont>
    <p:embeddedFont>
      <p:font typeface="Fira Sans Light Italics" panose="020B0403050000020004" pitchFamily="34" charset="0"/>
      <p:regular r:id="rId35"/>
    </p:embeddedFont>
    <p:embeddedFont>
      <p:font typeface="Fira Sans Medium" panose="02000000000000000000" pitchFamily="2" charset="0"/>
      <p:regular r:id="rId36"/>
    </p:embeddedFont>
    <p:embeddedFont>
      <p:font typeface="Fira Sans Medium Bold" panose="020B0603050000020004" pitchFamily="34" charset="0"/>
      <p:regular r:id="rId37"/>
    </p:embeddedFont>
    <p:embeddedFont>
      <p:font typeface="Fira Sans Medium Bold Italics" panose="020B0703050000020004" pitchFamily="34" charset="0"/>
      <p:regular r:id="rId38"/>
    </p:embeddedFont>
    <p:embeddedFont>
      <p:font typeface="Fira Sans Medium Italics" panose="020B0603050000020004" pitchFamily="34" charset="0"/>
      <p:regular r:id="rId39"/>
    </p:embeddedFont>
    <p:embeddedFont>
      <p:font typeface="Open Sans Extra Bold" panose="020B0906030804020204" pitchFamily="34" charset="0"/>
      <p:regular r:id="rId40"/>
    </p:embeddedFont>
    <p:embeddedFont>
      <p:font typeface="Open Sans Extra Bold Italics" panose="020B0906030804020204" pitchFamily="34" charset="0"/>
      <p:regular r:id="rId41"/>
    </p:embeddedFont>
    <p:embeddedFont>
      <p:font typeface="Open Sans Light" panose="020B0306030504020204" pitchFamily="34" charset="0"/>
      <p:regular r:id="rId42"/>
    </p:embeddedFont>
    <p:embeddedFont>
      <p:font typeface="Open Sans Light Bold" panose="020B0806030504020204" pitchFamily="34" charset="0"/>
      <p:regular r:id="rId43"/>
    </p:embeddedFont>
    <p:embeddedFont>
      <p:font typeface="Open Sans Light Bold Italics" panose="020B0806030504020204" pitchFamily="34" charset="0"/>
      <p:regular r:id="rId44"/>
    </p:embeddedFont>
    <p:embeddedFont>
      <p:font typeface="Open Sans Light Italics" panose="020B0306030504020204" pitchFamily="3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3.fntdata" /><Relationship Id="rId39" Type="http://schemas.openxmlformats.org/officeDocument/2006/relationships/font" Target="fonts/font16.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11.fntdata" /><Relationship Id="rId42" Type="http://schemas.openxmlformats.org/officeDocument/2006/relationships/font" Target="fonts/font19.fntdata" /><Relationship Id="rId47"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2.fntdata" /><Relationship Id="rId33" Type="http://schemas.openxmlformats.org/officeDocument/2006/relationships/font" Target="fonts/font10.fntdata" /><Relationship Id="rId38" Type="http://schemas.openxmlformats.org/officeDocument/2006/relationships/font" Target="fonts/font15.fntdata" /><Relationship Id="rId46"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6.fntdata" /><Relationship Id="rId41" Type="http://schemas.openxmlformats.org/officeDocument/2006/relationships/font" Target="fonts/font18.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1.fntdata" /><Relationship Id="rId32" Type="http://schemas.openxmlformats.org/officeDocument/2006/relationships/font" Target="fonts/font9.fntdata" /><Relationship Id="rId37" Type="http://schemas.openxmlformats.org/officeDocument/2006/relationships/font" Target="fonts/font14.fntdata" /><Relationship Id="rId40" Type="http://schemas.openxmlformats.org/officeDocument/2006/relationships/font" Target="fonts/font17.fntdata" /><Relationship Id="rId45" Type="http://schemas.openxmlformats.org/officeDocument/2006/relationships/font" Target="fonts/font22.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font" Target="fonts/font5.fntdata" /><Relationship Id="rId36" Type="http://schemas.openxmlformats.org/officeDocument/2006/relationships/font" Target="fonts/font13.fntdata" /><Relationship Id="rId49"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8.fntdata" /><Relationship Id="rId44" Type="http://schemas.openxmlformats.org/officeDocument/2006/relationships/font" Target="fonts/font21.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font" Target="fonts/font4.fntdata" /><Relationship Id="rId30" Type="http://schemas.openxmlformats.org/officeDocument/2006/relationships/font" Target="fonts/font7.fntdata" /><Relationship Id="rId35" Type="http://schemas.openxmlformats.org/officeDocument/2006/relationships/font" Target="fonts/font12.fntdata" /><Relationship Id="rId43" Type="http://schemas.openxmlformats.org/officeDocument/2006/relationships/font" Target="fonts/font20.fntdata" /><Relationship Id="rId48" Type="http://schemas.openxmlformats.org/officeDocument/2006/relationships/theme" Target="theme/theme1.xml" /><Relationship Id="rId8" Type="http://schemas.openxmlformats.org/officeDocument/2006/relationships/slide" Target="slides/slide7.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26.svg" /><Relationship Id="rId2" Type="http://schemas.openxmlformats.org/officeDocument/2006/relationships/image" Target="../media/image25.png" /><Relationship Id="rId1" Type="http://schemas.openxmlformats.org/officeDocument/2006/relationships/slideLayout" Target="../slideLayouts/slideLayout7.xml" /><Relationship Id="rId4" Type="http://schemas.openxmlformats.org/officeDocument/2006/relationships/image" Target="../media/image27.jpeg" /></Relationships>
</file>

<file path=ppt/slides/_rels/slide13.xml.rels><?xml version="1.0" encoding="UTF-8" standalone="yes"?>
<Relationships xmlns="http://schemas.openxmlformats.org/package/2006/relationships"><Relationship Id="rId3" Type="http://schemas.openxmlformats.org/officeDocument/2006/relationships/image" Target="../media/image29.svg" /><Relationship Id="rId2" Type="http://schemas.openxmlformats.org/officeDocument/2006/relationships/image" Target="../media/image28.png" /><Relationship Id="rId1" Type="http://schemas.openxmlformats.org/officeDocument/2006/relationships/slideLayout" Target="../slideLayouts/slideLayout7.xml" /><Relationship Id="rId5" Type="http://schemas.openxmlformats.org/officeDocument/2006/relationships/image" Target="../media/image30.jpeg" /><Relationship Id="rId4" Type="http://schemas.openxmlformats.org/officeDocument/2006/relationships/image" Target="../media/image27.jpe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31.png" /></Relationships>
</file>

<file path=ppt/slides/_rels/slide15.xml.rels><?xml version="1.0" encoding="UTF-8" standalone="yes"?>
<Relationships xmlns="http://schemas.openxmlformats.org/package/2006/relationships"><Relationship Id="rId3" Type="http://schemas.openxmlformats.org/officeDocument/2006/relationships/image" Target="../media/image29.svg" /><Relationship Id="rId2" Type="http://schemas.openxmlformats.org/officeDocument/2006/relationships/image" Target="../media/image28.png" /><Relationship Id="rId1" Type="http://schemas.openxmlformats.org/officeDocument/2006/relationships/slideLayout" Target="../slideLayouts/slideLayout7.xml" /><Relationship Id="rId5" Type="http://schemas.openxmlformats.org/officeDocument/2006/relationships/image" Target="../media/image32.jpeg" /><Relationship Id="rId4" Type="http://schemas.openxmlformats.org/officeDocument/2006/relationships/image" Target="../media/image27.jpeg" /></Relationships>
</file>

<file path=ppt/slides/_rels/slide16.xml.rels><?xml version="1.0" encoding="UTF-8" standalone="yes"?>
<Relationships xmlns="http://schemas.openxmlformats.org/package/2006/relationships"><Relationship Id="rId3" Type="http://schemas.openxmlformats.org/officeDocument/2006/relationships/image" Target="../media/image29.svg" /><Relationship Id="rId2" Type="http://schemas.openxmlformats.org/officeDocument/2006/relationships/image" Target="../media/image28.png" /><Relationship Id="rId1" Type="http://schemas.openxmlformats.org/officeDocument/2006/relationships/slideLayout" Target="../slideLayouts/slideLayout7.xml" /><Relationship Id="rId5" Type="http://schemas.openxmlformats.org/officeDocument/2006/relationships/image" Target="../media/image33.jpeg" /><Relationship Id="rId4" Type="http://schemas.openxmlformats.org/officeDocument/2006/relationships/image" Target="../media/image27.jpeg" /></Relationships>
</file>

<file path=ppt/slides/_rels/slide17.xml.rels><?xml version="1.0" encoding="UTF-8" standalone="yes"?>
<Relationships xmlns="http://schemas.openxmlformats.org/package/2006/relationships"><Relationship Id="rId3" Type="http://schemas.openxmlformats.org/officeDocument/2006/relationships/image" Target="../media/image29.svg" /><Relationship Id="rId2" Type="http://schemas.openxmlformats.org/officeDocument/2006/relationships/image" Target="../media/image28.png" /><Relationship Id="rId1" Type="http://schemas.openxmlformats.org/officeDocument/2006/relationships/slideLayout" Target="../slideLayouts/slideLayout7.xml" /><Relationship Id="rId4" Type="http://schemas.openxmlformats.org/officeDocument/2006/relationships/image" Target="../media/image27.jpeg" /></Relationships>
</file>

<file path=ppt/slides/_rels/slide18.xml.rels><?xml version="1.0" encoding="UTF-8" standalone="yes"?>
<Relationships xmlns="http://schemas.openxmlformats.org/package/2006/relationships"><Relationship Id="rId3" Type="http://schemas.openxmlformats.org/officeDocument/2006/relationships/image" Target="../media/image29.svg" /><Relationship Id="rId2" Type="http://schemas.openxmlformats.org/officeDocument/2006/relationships/image" Target="../media/image28.png" /><Relationship Id="rId1" Type="http://schemas.openxmlformats.org/officeDocument/2006/relationships/slideLayout" Target="../slideLayouts/slideLayout7.xml" /><Relationship Id="rId5" Type="http://schemas.openxmlformats.org/officeDocument/2006/relationships/image" Target="../media/image34.jpeg" /><Relationship Id="rId4" Type="http://schemas.openxmlformats.org/officeDocument/2006/relationships/image" Target="../media/image27.jpeg" /></Relationships>
</file>

<file path=ppt/slides/_rels/slide19.xml.rels><?xml version="1.0" encoding="UTF-8" standalone="yes"?>
<Relationships xmlns="http://schemas.openxmlformats.org/package/2006/relationships"><Relationship Id="rId8" Type="http://schemas.openxmlformats.org/officeDocument/2006/relationships/image" Target="../media/image41.jpeg" /><Relationship Id="rId3" Type="http://schemas.openxmlformats.org/officeDocument/2006/relationships/image" Target="../media/image36.jpeg" /><Relationship Id="rId7" Type="http://schemas.openxmlformats.org/officeDocument/2006/relationships/image" Target="../media/image40.jpeg" /><Relationship Id="rId2" Type="http://schemas.openxmlformats.org/officeDocument/2006/relationships/image" Target="../media/image35.jpeg" /><Relationship Id="rId1" Type="http://schemas.openxmlformats.org/officeDocument/2006/relationships/slideLayout" Target="../slideLayouts/slideLayout7.xml" /><Relationship Id="rId6" Type="http://schemas.openxmlformats.org/officeDocument/2006/relationships/image" Target="../media/image39.jpeg" /><Relationship Id="rId5" Type="http://schemas.openxmlformats.org/officeDocument/2006/relationships/image" Target="../media/image38.jpeg" /><Relationship Id="rId4" Type="http://schemas.openxmlformats.org/officeDocument/2006/relationships/image" Target="../media/image37.jpeg" /></Relationships>
</file>

<file path=ppt/slides/_rels/slide2.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5" Type="http://schemas.openxmlformats.org/officeDocument/2006/relationships/image" Target="../media/image6.svg" /><Relationship Id="rId4" Type="http://schemas.openxmlformats.org/officeDocument/2006/relationships/image" Target="../media/image5.png" /></Relationships>
</file>

<file path=ppt/slides/_rels/slide20.xml.rels><?xml version="1.0" encoding="UTF-8" standalone="yes"?>
<Relationships xmlns="http://schemas.openxmlformats.org/package/2006/relationships"><Relationship Id="rId8" Type="http://schemas.openxmlformats.org/officeDocument/2006/relationships/image" Target="../media/image45.svg" /><Relationship Id="rId13" Type="http://schemas.openxmlformats.org/officeDocument/2006/relationships/image" Target="../media/image50.png" /><Relationship Id="rId3" Type="http://schemas.openxmlformats.org/officeDocument/2006/relationships/image" Target="../media/image29.svg" /><Relationship Id="rId7" Type="http://schemas.openxmlformats.org/officeDocument/2006/relationships/image" Target="../media/image44.png" /><Relationship Id="rId12" Type="http://schemas.openxmlformats.org/officeDocument/2006/relationships/image" Target="../media/image49.svg" /><Relationship Id="rId2" Type="http://schemas.openxmlformats.org/officeDocument/2006/relationships/image" Target="../media/image28.png" /><Relationship Id="rId1" Type="http://schemas.openxmlformats.org/officeDocument/2006/relationships/slideLayout" Target="../slideLayouts/slideLayout7.xml" /><Relationship Id="rId6" Type="http://schemas.openxmlformats.org/officeDocument/2006/relationships/image" Target="../media/image43.svg" /><Relationship Id="rId11" Type="http://schemas.openxmlformats.org/officeDocument/2006/relationships/image" Target="../media/image48.png" /><Relationship Id="rId5" Type="http://schemas.openxmlformats.org/officeDocument/2006/relationships/image" Target="../media/image42.png" /><Relationship Id="rId10" Type="http://schemas.openxmlformats.org/officeDocument/2006/relationships/image" Target="../media/image47.svg" /><Relationship Id="rId4" Type="http://schemas.openxmlformats.org/officeDocument/2006/relationships/image" Target="../media/image27.jpeg" /><Relationship Id="rId9" Type="http://schemas.openxmlformats.org/officeDocument/2006/relationships/image" Target="../media/image46.png" /><Relationship Id="rId14" Type="http://schemas.openxmlformats.org/officeDocument/2006/relationships/image" Target="../media/image51.svg" /></Relationships>
</file>

<file path=ppt/slides/_rels/slide21.xml.rels><?xml version="1.0" encoding="UTF-8" standalone="yes"?>
<Relationships xmlns="http://schemas.openxmlformats.org/package/2006/relationships"><Relationship Id="rId3" Type="http://schemas.openxmlformats.org/officeDocument/2006/relationships/image" Target="../media/image29.svg" /><Relationship Id="rId2" Type="http://schemas.openxmlformats.org/officeDocument/2006/relationships/image" Target="../media/image28.png" /><Relationship Id="rId1" Type="http://schemas.openxmlformats.org/officeDocument/2006/relationships/slideLayout" Target="../slideLayouts/slideLayout7.xml" /><Relationship Id="rId6" Type="http://schemas.openxmlformats.org/officeDocument/2006/relationships/image" Target="../media/image53.svg" /><Relationship Id="rId5" Type="http://schemas.openxmlformats.org/officeDocument/2006/relationships/image" Target="../media/image52.png" /><Relationship Id="rId4" Type="http://schemas.openxmlformats.org/officeDocument/2006/relationships/image" Target="../media/image27.jpeg" /></Relationships>
</file>

<file path=ppt/slides/_rels/slide2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8.svg" /><Relationship Id="rId7" Type="http://schemas.openxmlformats.org/officeDocument/2006/relationships/image" Target="../media/image12.svg" /><Relationship Id="rId2" Type="http://schemas.openxmlformats.org/officeDocument/2006/relationships/image" Target="../media/image7.png" /><Relationship Id="rId1" Type="http://schemas.openxmlformats.org/officeDocument/2006/relationships/slideLayout" Target="../slideLayouts/slideLayout7.xml" /><Relationship Id="rId6" Type="http://schemas.openxmlformats.org/officeDocument/2006/relationships/image" Target="../media/image11.png" /><Relationship Id="rId5" Type="http://schemas.openxmlformats.org/officeDocument/2006/relationships/image" Target="../media/image10.svg" /><Relationship Id="rId4" Type="http://schemas.openxmlformats.org/officeDocument/2006/relationships/image" Target="../media/image9.pn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4.svg" /><Relationship Id="rId2" Type="http://schemas.openxmlformats.org/officeDocument/2006/relationships/image" Target="../media/image13.png" /><Relationship Id="rId1" Type="http://schemas.openxmlformats.org/officeDocument/2006/relationships/slideLayout" Target="../slideLayouts/slideLayout7.xml" /><Relationship Id="rId6" Type="http://schemas.openxmlformats.org/officeDocument/2006/relationships/image" Target="../media/image2.png" /><Relationship Id="rId5" Type="http://schemas.openxmlformats.org/officeDocument/2006/relationships/image" Target="../media/image16.svg" /><Relationship Id="rId4" Type="http://schemas.openxmlformats.org/officeDocument/2006/relationships/image" Target="../media/image15.png" /></Relationships>
</file>

<file path=ppt/slides/_rels/slide7.xml.rels><?xml version="1.0" encoding="UTF-8" standalone="yes"?>
<Relationships xmlns="http://schemas.openxmlformats.org/package/2006/relationships"><Relationship Id="rId8" Type="http://schemas.openxmlformats.org/officeDocument/2006/relationships/image" Target="../media/image22.png" /><Relationship Id="rId3" Type="http://schemas.openxmlformats.org/officeDocument/2006/relationships/image" Target="../media/image18.jpeg" /><Relationship Id="rId7" Type="http://schemas.openxmlformats.org/officeDocument/2006/relationships/image" Target="../media/image21.svg" /><Relationship Id="rId2" Type="http://schemas.openxmlformats.org/officeDocument/2006/relationships/image" Target="../media/image17.jpeg" /><Relationship Id="rId1" Type="http://schemas.openxmlformats.org/officeDocument/2006/relationships/slideLayout" Target="../slideLayouts/slideLayout7.xml" /><Relationship Id="rId6" Type="http://schemas.openxmlformats.org/officeDocument/2006/relationships/image" Target="../media/image20.png" /><Relationship Id="rId5" Type="http://schemas.openxmlformats.org/officeDocument/2006/relationships/image" Target="../media/image2.png" /><Relationship Id="rId10" Type="http://schemas.openxmlformats.org/officeDocument/2006/relationships/image" Target="../media/image24.jpeg" /><Relationship Id="rId4" Type="http://schemas.openxmlformats.org/officeDocument/2006/relationships/image" Target="../media/image19.jpeg" /><Relationship Id="rId9" Type="http://schemas.openxmlformats.org/officeDocument/2006/relationships/image" Target="../media/image23.svg" /></Relationships>
</file>

<file path=ppt/slides/_rels/slide8.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83394" y="-891249"/>
            <a:ext cx="10192926" cy="8828025"/>
            <a:chOff x="0" y="0"/>
            <a:chExt cx="6202680" cy="5372100"/>
          </a:xfrm>
        </p:grpSpPr>
        <p:sp>
          <p:nvSpPr>
            <p:cNvPr id="3" name="Freeform 3"/>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01676D"/>
            </a:solidFill>
          </p:spPr>
        </p:sp>
      </p:grpSp>
      <p:grpSp>
        <p:nvGrpSpPr>
          <p:cNvPr id="4" name="Group 4"/>
          <p:cNvGrpSpPr>
            <a:grpSpLocks noChangeAspect="1"/>
          </p:cNvGrpSpPr>
          <p:nvPr/>
        </p:nvGrpSpPr>
        <p:grpSpPr>
          <a:xfrm>
            <a:off x="10604060" y="2194143"/>
            <a:ext cx="9885941" cy="8560779"/>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4557" r="-25335"/>
              </a:stretch>
            </a:blipFill>
          </p:spPr>
        </p:sp>
      </p:grpSp>
      <p:grpSp>
        <p:nvGrpSpPr>
          <p:cNvPr id="6" name="Group 6"/>
          <p:cNvGrpSpPr/>
          <p:nvPr/>
        </p:nvGrpSpPr>
        <p:grpSpPr>
          <a:xfrm rot="-10800000">
            <a:off x="15547030" y="5546566"/>
            <a:ext cx="7046513" cy="9312442"/>
            <a:chOff x="0" y="0"/>
            <a:chExt cx="4064946" cy="5372100"/>
          </a:xfrm>
        </p:grpSpPr>
        <p:sp>
          <p:nvSpPr>
            <p:cNvPr id="7" name="Freeform 7"/>
            <p:cNvSpPr/>
            <p:nvPr/>
          </p:nvSpPr>
          <p:spPr>
            <a:xfrm>
              <a:off x="0" y="0"/>
              <a:ext cx="4064946" cy="5372100"/>
            </a:xfrm>
            <a:custGeom>
              <a:avLst/>
              <a:gdLst/>
              <a:ahLst/>
              <a:cxnLst/>
              <a:rect l="l" t="t" r="r" b="b"/>
              <a:pathLst>
                <a:path w="4064946" h="5372100">
                  <a:moveTo>
                    <a:pt x="2514276" y="0"/>
                  </a:moveTo>
                  <a:lnTo>
                    <a:pt x="1550670" y="0"/>
                  </a:lnTo>
                  <a:lnTo>
                    <a:pt x="0" y="2686050"/>
                  </a:lnTo>
                  <a:lnTo>
                    <a:pt x="1550670" y="5372100"/>
                  </a:lnTo>
                  <a:lnTo>
                    <a:pt x="2514276" y="5372100"/>
                  </a:lnTo>
                  <a:lnTo>
                    <a:pt x="4064946" y="2686050"/>
                  </a:lnTo>
                  <a:lnTo>
                    <a:pt x="2514276" y="0"/>
                  </a:lnTo>
                  <a:close/>
                </a:path>
              </a:pathLst>
            </a:custGeom>
            <a:solidFill>
              <a:srgbClr val="B7D4D6"/>
            </a:solidFill>
          </p:spPr>
        </p:sp>
      </p:grpSp>
      <p:pic>
        <p:nvPicPr>
          <p:cNvPr id="8" name="Picture 8"/>
          <p:cNvPicPr>
            <a:picLocks noChangeAspect="1"/>
          </p:cNvPicPr>
          <p:nvPr/>
        </p:nvPicPr>
        <p:blipFill>
          <a:blip r:embed="rId3"/>
          <a:srcRect/>
          <a:stretch>
            <a:fillRect/>
          </a:stretch>
        </p:blipFill>
        <p:spPr>
          <a:xfrm>
            <a:off x="734565" y="163662"/>
            <a:ext cx="4016702" cy="2465515"/>
          </a:xfrm>
          <a:prstGeom prst="rect">
            <a:avLst/>
          </a:prstGeom>
        </p:spPr>
      </p:pic>
      <p:sp>
        <p:nvSpPr>
          <p:cNvPr id="9" name="TextBox 9"/>
          <p:cNvSpPr txBox="1"/>
          <p:nvPr/>
        </p:nvSpPr>
        <p:spPr>
          <a:xfrm>
            <a:off x="1028700" y="8776971"/>
            <a:ext cx="8617177" cy="481329"/>
          </a:xfrm>
          <a:prstGeom prst="rect">
            <a:avLst/>
          </a:prstGeom>
        </p:spPr>
        <p:txBody>
          <a:bodyPr lIns="0" tIns="0" rIns="0" bIns="0" rtlCol="0" anchor="t">
            <a:spAutoFit/>
          </a:bodyPr>
          <a:lstStyle/>
          <a:p>
            <a:pPr marL="0" lvl="0" indent="0">
              <a:lnSpc>
                <a:spcPts val="3920"/>
              </a:lnSpc>
              <a:spcBef>
                <a:spcPct val="0"/>
              </a:spcBef>
            </a:pPr>
            <a:r>
              <a:rPr lang="en-US" sz="2800">
                <a:solidFill>
                  <a:srgbClr val="000000"/>
                </a:solidFill>
                <a:latin typeface="Fira Sans Light"/>
              </a:rPr>
              <a:t>Presented by </a:t>
            </a:r>
            <a:r>
              <a:rPr lang="en-US" sz="2800">
                <a:solidFill>
                  <a:srgbClr val="000000"/>
                </a:solidFill>
                <a:latin typeface="Fira Sans Light Bold"/>
              </a:rPr>
              <a:t>GHAZI MEJBRI</a:t>
            </a:r>
            <a:r>
              <a:rPr lang="en-US" sz="2800">
                <a:solidFill>
                  <a:srgbClr val="000000"/>
                </a:solidFill>
                <a:latin typeface="Fira Sans Light"/>
              </a:rPr>
              <a:t>, CEO of</a:t>
            </a:r>
            <a:r>
              <a:rPr lang="en-US" sz="2800">
                <a:solidFill>
                  <a:srgbClr val="000000"/>
                </a:solidFill>
                <a:latin typeface="Fira Sans Light Bold"/>
              </a:rPr>
              <a:t> </a:t>
            </a:r>
            <a:r>
              <a:rPr lang="en-US" sz="2800">
                <a:solidFill>
                  <a:srgbClr val="01676D"/>
                </a:solidFill>
                <a:latin typeface="Fira Sans Light Bold"/>
              </a:rPr>
              <a:t>SMEDI GROUP</a:t>
            </a:r>
          </a:p>
        </p:txBody>
      </p:sp>
      <p:grpSp>
        <p:nvGrpSpPr>
          <p:cNvPr id="10" name="Group 10"/>
          <p:cNvGrpSpPr/>
          <p:nvPr/>
        </p:nvGrpSpPr>
        <p:grpSpPr>
          <a:xfrm>
            <a:off x="1028700" y="3220721"/>
            <a:ext cx="8617177" cy="3553845"/>
            <a:chOff x="0" y="0"/>
            <a:chExt cx="11489570" cy="4738460"/>
          </a:xfrm>
        </p:grpSpPr>
        <p:sp>
          <p:nvSpPr>
            <p:cNvPr id="11" name="TextBox 11"/>
            <p:cNvSpPr txBox="1"/>
            <p:nvPr/>
          </p:nvSpPr>
          <p:spPr>
            <a:xfrm>
              <a:off x="0" y="95250"/>
              <a:ext cx="11489570" cy="3782483"/>
            </a:xfrm>
            <a:prstGeom prst="rect">
              <a:avLst/>
            </a:prstGeom>
          </p:spPr>
          <p:txBody>
            <a:bodyPr lIns="0" tIns="0" rIns="0" bIns="0" rtlCol="0" anchor="t">
              <a:spAutoFit/>
            </a:bodyPr>
            <a:lstStyle/>
            <a:p>
              <a:pPr marL="0" lvl="0" indent="0">
                <a:lnSpc>
                  <a:spcPts val="10999"/>
                </a:lnSpc>
              </a:pPr>
              <a:r>
                <a:rPr lang="en-US" sz="9999" spc="299">
                  <a:solidFill>
                    <a:srgbClr val="01676D"/>
                  </a:solidFill>
                  <a:latin typeface="Fira Sans Bold Bold"/>
                </a:rPr>
                <a:t>RECOVERING CENTRES</a:t>
              </a:r>
            </a:p>
          </p:txBody>
        </p:sp>
        <p:sp>
          <p:nvSpPr>
            <p:cNvPr id="12" name="TextBox 12"/>
            <p:cNvSpPr txBox="1"/>
            <p:nvPr/>
          </p:nvSpPr>
          <p:spPr>
            <a:xfrm>
              <a:off x="0" y="4148757"/>
              <a:ext cx="11489570" cy="556683"/>
            </a:xfrm>
            <a:prstGeom prst="rect">
              <a:avLst/>
            </a:prstGeom>
          </p:spPr>
          <p:txBody>
            <a:bodyPr lIns="0" tIns="0" rIns="0" bIns="0" rtlCol="0" anchor="t">
              <a:spAutoFit/>
            </a:bodyPr>
            <a:lstStyle/>
            <a:p>
              <a:pPr marL="0" lvl="0" indent="0">
                <a:lnSpc>
                  <a:spcPts val="3500"/>
                </a:lnSpc>
                <a:spcBef>
                  <a:spcPct val="0"/>
                </a:spcBef>
              </a:pPr>
              <a:endParaRPr/>
            </a:p>
          </p:txBody>
        </p:sp>
      </p:grpSp>
      <p:sp>
        <p:nvSpPr>
          <p:cNvPr id="13" name="TextBox 13"/>
          <p:cNvSpPr txBox="1"/>
          <p:nvPr/>
        </p:nvSpPr>
        <p:spPr>
          <a:xfrm>
            <a:off x="1028700" y="6396741"/>
            <a:ext cx="8617177" cy="674480"/>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Fira Sans Medium"/>
              </a:rPr>
              <a:t>The path to a successful surgery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404003" y="-256341"/>
            <a:ext cx="17710594" cy="10799683"/>
            <a:chOff x="0" y="0"/>
            <a:chExt cx="8809804" cy="5372100"/>
          </a:xfrm>
        </p:grpSpPr>
        <p:sp>
          <p:nvSpPr>
            <p:cNvPr id="3" name="Freeform 3"/>
            <p:cNvSpPr/>
            <p:nvPr/>
          </p:nvSpPr>
          <p:spPr>
            <a:xfrm>
              <a:off x="0" y="0"/>
              <a:ext cx="8809803" cy="5372100"/>
            </a:xfrm>
            <a:custGeom>
              <a:avLst/>
              <a:gdLst/>
              <a:ahLst/>
              <a:cxnLst/>
              <a:rect l="l" t="t" r="r" b="b"/>
              <a:pathLst>
                <a:path w="8809803" h="5372100">
                  <a:moveTo>
                    <a:pt x="7259134" y="0"/>
                  </a:moveTo>
                  <a:lnTo>
                    <a:pt x="1550670" y="0"/>
                  </a:lnTo>
                  <a:lnTo>
                    <a:pt x="0" y="2686050"/>
                  </a:lnTo>
                  <a:lnTo>
                    <a:pt x="1550670" y="5372100"/>
                  </a:lnTo>
                  <a:lnTo>
                    <a:pt x="7259134" y="5372100"/>
                  </a:lnTo>
                  <a:lnTo>
                    <a:pt x="8809803" y="2686050"/>
                  </a:lnTo>
                  <a:lnTo>
                    <a:pt x="7259134" y="0"/>
                  </a:lnTo>
                  <a:close/>
                </a:path>
              </a:pathLst>
            </a:custGeom>
            <a:solidFill>
              <a:srgbClr val="01676D"/>
            </a:solidFill>
          </p:spPr>
        </p:sp>
      </p:grpSp>
      <p:pic>
        <p:nvPicPr>
          <p:cNvPr id="4" name="Picture 4"/>
          <p:cNvPicPr>
            <a:picLocks noChangeAspect="1"/>
          </p:cNvPicPr>
          <p:nvPr/>
        </p:nvPicPr>
        <p:blipFill>
          <a:blip r:embed="rId2"/>
          <a:srcRect/>
          <a:stretch>
            <a:fillRect/>
          </a:stretch>
        </p:blipFill>
        <p:spPr>
          <a:xfrm>
            <a:off x="10594600" y="2985723"/>
            <a:ext cx="6664700" cy="4090898"/>
          </a:xfrm>
          <a:prstGeom prst="rect">
            <a:avLst/>
          </a:prstGeom>
        </p:spPr>
      </p:pic>
      <p:sp>
        <p:nvSpPr>
          <p:cNvPr id="5" name="TextBox 5"/>
          <p:cNvSpPr txBox="1"/>
          <p:nvPr/>
        </p:nvSpPr>
        <p:spPr>
          <a:xfrm>
            <a:off x="898813" y="4240597"/>
            <a:ext cx="6001716" cy="1571625"/>
          </a:xfrm>
          <a:prstGeom prst="rect">
            <a:avLst/>
          </a:prstGeom>
        </p:spPr>
        <p:txBody>
          <a:bodyPr lIns="0" tIns="0" rIns="0" bIns="0" rtlCol="0" anchor="t">
            <a:spAutoFit/>
          </a:bodyPr>
          <a:lstStyle/>
          <a:p>
            <a:pPr>
              <a:lnSpc>
                <a:spcPts val="3120"/>
              </a:lnSpc>
            </a:pPr>
            <a:r>
              <a:rPr lang="en-US" sz="2600" spc="78">
                <a:solidFill>
                  <a:srgbClr val="01676D"/>
                </a:solidFill>
                <a:latin typeface="Fira Sans Medium"/>
              </a:rPr>
              <a:t>SMEDI ENGINEERING :</a:t>
            </a:r>
          </a:p>
          <a:p>
            <a:pPr>
              <a:lnSpc>
                <a:spcPts val="3120"/>
              </a:lnSpc>
            </a:pPr>
            <a:endParaRPr lang="en-US" sz="2600" spc="78">
              <a:solidFill>
                <a:srgbClr val="01676D"/>
              </a:solidFill>
              <a:latin typeface="Fira Sans Medium"/>
            </a:endParaRPr>
          </a:p>
          <a:p>
            <a:pPr marL="0" lvl="0" indent="0">
              <a:lnSpc>
                <a:spcPts val="3120"/>
              </a:lnSpc>
              <a:spcBef>
                <a:spcPct val="0"/>
              </a:spcBef>
            </a:pPr>
            <a:r>
              <a:rPr lang="en-US" sz="2600" spc="78">
                <a:solidFill>
                  <a:srgbClr val="000000"/>
                </a:solidFill>
                <a:latin typeface="Fira Sans Medium Bold"/>
              </a:rPr>
              <a:t>a SMEDI Company for consulting, studies and capacity building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404003" y="-256341"/>
            <a:ext cx="17710594" cy="10799683"/>
            <a:chOff x="0" y="0"/>
            <a:chExt cx="8809804" cy="5372100"/>
          </a:xfrm>
        </p:grpSpPr>
        <p:sp>
          <p:nvSpPr>
            <p:cNvPr id="3" name="Freeform 3"/>
            <p:cNvSpPr/>
            <p:nvPr/>
          </p:nvSpPr>
          <p:spPr>
            <a:xfrm>
              <a:off x="0" y="0"/>
              <a:ext cx="8809803" cy="5372100"/>
            </a:xfrm>
            <a:custGeom>
              <a:avLst/>
              <a:gdLst/>
              <a:ahLst/>
              <a:cxnLst/>
              <a:rect l="l" t="t" r="r" b="b"/>
              <a:pathLst>
                <a:path w="8809803" h="5372100">
                  <a:moveTo>
                    <a:pt x="7259134" y="0"/>
                  </a:moveTo>
                  <a:lnTo>
                    <a:pt x="1550670" y="0"/>
                  </a:lnTo>
                  <a:lnTo>
                    <a:pt x="0" y="2686050"/>
                  </a:lnTo>
                  <a:lnTo>
                    <a:pt x="1550670" y="5372100"/>
                  </a:lnTo>
                  <a:lnTo>
                    <a:pt x="7259134" y="5372100"/>
                  </a:lnTo>
                  <a:lnTo>
                    <a:pt x="8809803" y="2686050"/>
                  </a:lnTo>
                  <a:lnTo>
                    <a:pt x="7259134" y="0"/>
                  </a:lnTo>
                  <a:close/>
                </a:path>
              </a:pathLst>
            </a:custGeom>
            <a:solidFill>
              <a:srgbClr val="01676D"/>
            </a:solidFill>
          </p:spPr>
        </p:sp>
      </p:grpSp>
      <p:pic>
        <p:nvPicPr>
          <p:cNvPr id="4" name="Picture 4"/>
          <p:cNvPicPr>
            <a:picLocks noChangeAspect="1"/>
          </p:cNvPicPr>
          <p:nvPr/>
        </p:nvPicPr>
        <p:blipFill>
          <a:blip r:embed="rId2"/>
          <a:srcRect/>
          <a:stretch>
            <a:fillRect/>
          </a:stretch>
        </p:blipFill>
        <p:spPr>
          <a:xfrm>
            <a:off x="10892711" y="3189544"/>
            <a:ext cx="6366589" cy="3907913"/>
          </a:xfrm>
          <a:prstGeom prst="rect">
            <a:avLst/>
          </a:prstGeom>
        </p:spPr>
      </p:pic>
      <p:sp>
        <p:nvSpPr>
          <p:cNvPr id="5" name="TextBox 5"/>
          <p:cNvSpPr txBox="1"/>
          <p:nvPr/>
        </p:nvSpPr>
        <p:spPr>
          <a:xfrm>
            <a:off x="1028700" y="3327740"/>
            <a:ext cx="6001716" cy="4372992"/>
          </a:xfrm>
          <a:prstGeom prst="rect">
            <a:avLst/>
          </a:prstGeom>
        </p:spPr>
        <p:txBody>
          <a:bodyPr lIns="0" tIns="0" rIns="0" bIns="0" rtlCol="0" anchor="t">
            <a:spAutoFit/>
          </a:bodyPr>
          <a:lstStyle/>
          <a:p>
            <a:pPr>
              <a:lnSpc>
                <a:spcPts val="3120"/>
              </a:lnSpc>
            </a:pPr>
            <a:r>
              <a:rPr lang="en-US" sz="2600" spc="78" dirty="0">
                <a:solidFill>
                  <a:srgbClr val="01676D"/>
                </a:solidFill>
                <a:latin typeface="Fira Sans Medium"/>
              </a:rPr>
              <a:t>SMEDI NURSING :</a:t>
            </a:r>
          </a:p>
          <a:p>
            <a:pPr>
              <a:lnSpc>
                <a:spcPts val="3120"/>
              </a:lnSpc>
            </a:pPr>
            <a:endParaRPr lang="en-US" sz="2600" spc="78" dirty="0">
              <a:solidFill>
                <a:srgbClr val="01676D"/>
              </a:solidFill>
              <a:latin typeface="Fira Sans Medium"/>
            </a:endParaRPr>
          </a:p>
          <a:p>
            <a:pPr>
              <a:lnSpc>
                <a:spcPts val="3120"/>
              </a:lnSpc>
            </a:pPr>
            <a:r>
              <a:rPr lang="en-US" sz="2600" spc="78" dirty="0">
                <a:solidFill>
                  <a:srgbClr val="000000"/>
                </a:solidFill>
                <a:latin typeface="Fira Sans Medium"/>
              </a:rPr>
              <a:t>Is a SMEDI company</a:t>
            </a:r>
          </a:p>
          <a:p>
            <a:pPr>
              <a:lnSpc>
                <a:spcPts val="3120"/>
              </a:lnSpc>
            </a:pPr>
            <a:r>
              <a:rPr lang="en-US" sz="2600" spc="78" dirty="0">
                <a:solidFill>
                  <a:srgbClr val="000000"/>
                </a:solidFill>
                <a:latin typeface="Fira Sans Medium Bold"/>
              </a:rPr>
              <a:t>Building and managing medical recovering centres (housing centres for dependent elderly people, convalescence centres, physiotherapy centres, after</a:t>
            </a:r>
            <a:r>
              <a:rPr lang="fr-FR" sz="2600" spc="78" dirty="0">
                <a:solidFill>
                  <a:srgbClr val="000000"/>
                </a:solidFill>
                <a:latin typeface="Fira Sans Medium Bold"/>
              </a:rPr>
              <a:t> </a:t>
            </a:r>
            <a:r>
              <a:rPr lang="fr-FR" sz="2600" spc="78" dirty="0" err="1">
                <a:solidFill>
                  <a:srgbClr val="000000"/>
                </a:solidFill>
                <a:latin typeface="Fira Sans Medium Bold"/>
              </a:rPr>
              <a:t>surgery</a:t>
            </a:r>
            <a:r>
              <a:rPr lang="fr-FR" sz="2600" spc="78" dirty="0">
                <a:solidFill>
                  <a:srgbClr val="000000"/>
                </a:solidFill>
                <a:latin typeface="Fira Sans Medium Bold"/>
              </a:rPr>
              <a:t>  </a:t>
            </a:r>
            <a:r>
              <a:rPr lang="en-US" sz="2600" spc="78" dirty="0">
                <a:solidFill>
                  <a:srgbClr val="000000"/>
                </a:solidFill>
                <a:latin typeface="Fira Sans Medium Bold"/>
              </a:rPr>
              <a:t>centres).</a:t>
            </a:r>
          </a:p>
          <a:p>
            <a:pPr>
              <a:lnSpc>
                <a:spcPts val="3120"/>
              </a:lnSpc>
            </a:pPr>
            <a:endParaRPr lang="en-US" sz="2600" spc="78" dirty="0">
              <a:solidFill>
                <a:srgbClr val="000000"/>
              </a:solidFill>
              <a:latin typeface="Fira Sans Medium Bold"/>
            </a:endParaRPr>
          </a:p>
          <a:p>
            <a:pPr marL="0" lvl="0" indent="0">
              <a:lnSpc>
                <a:spcPts val="3120"/>
              </a:lnSpc>
              <a:spcBef>
                <a:spcPct val="0"/>
              </a:spcBef>
            </a:pPr>
            <a:endParaRPr lang="en-US" sz="2600" spc="78" dirty="0">
              <a:solidFill>
                <a:srgbClr val="000000"/>
              </a:solidFill>
              <a:latin typeface="Fira Sans Medium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76055" y="-1177602"/>
            <a:ext cx="9852713" cy="11676274"/>
            <a:chOff x="0" y="0"/>
            <a:chExt cx="13136951" cy="15568366"/>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0" y="0"/>
              <a:ext cx="10199044" cy="5823319"/>
            </a:xfrm>
            <a:prstGeom prst="rect">
              <a:avLst/>
            </a:prstGeom>
          </p:spPr>
        </p:pic>
        <p:grpSp>
          <p:nvGrpSpPr>
            <p:cNvPr id="4" name="Group 4"/>
            <p:cNvGrpSpPr/>
            <p:nvPr/>
          </p:nvGrpSpPr>
          <p:grpSpPr>
            <a:xfrm rot="-10800000">
              <a:off x="2115666" y="3513875"/>
              <a:ext cx="11021285" cy="12054491"/>
              <a:chOff x="0" y="0"/>
              <a:chExt cx="4911651" cy="5372100"/>
            </a:xfrm>
          </p:grpSpPr>
          <p:sp>
            <p:nvSpPr>
              <p:cNvPr id="5" name="Freeform 5"/>
              <p:cNvSpPr/>
              <p:nvPr/>
            </p:nvSpPr>
            <p:spPr>
              <a:xfrm>
                <a:off x="0" y="0"/>
                <a:ext cx="4911651" cy="5372100"/>
              </a:xfrm>
              <a:custGeom>
                <a:avLst/>
                <a:gdLst/>
                <a:ahLst/>
                <a:cxnLst/>
                <a:rect l="l" t="t" r="r" b="b"/>
                <a:pathLst>
                  <a:path w="4911651" h="5372100">
                    <a:moveTo>
                      <a:pt x="3360981" y="0"/>
                    </a:moveTo>
                    <a:lnTo>
                      <a:pt x="1550670" y="0"/>
                    </a:lnTo>
                    <a:lnTo>
                      <a:pt x="0" y="2686050"/>
                    </a:lnTo>
                    <a:lnTo>
                      <a:pt x="1550670" y="5372100"/>
                    </a:lnTo>
                    <a:lnTo>
                      <a:pt x="3360981" y="5372100"/>
                    </a:lnTo>
                    <a:lnTo>
                      <a:pt x="4911651" y="2686050"/>
                    </a:lnTo>
                    <a:lnTo>
                      <a:pt x="3360981" y="0"/>
                    </a:lnTo>
                    <a:close/>
                  </a:path>
                </a:pathLst>
              </a:custGeom>
              <a:solidFill>
                <a:srgbClr val="01676D"/>
              </a:solidFill>
            </p:spPr>
          </p:sp>
        </p:grpSp>
      </p:grpSp>
      <p:pic>
        <p:nvPicPr>
          <p:cNvPr id="6" name="Picture 6"/>
          <p:cNvPicPr>
            <a:picLocks noChangeAspect="1"/>
          </p:cNvPicPr>
          <p:nvPr/>
        </p:nvPicPr>
        <p:blipFill>
          <a:blip r:embed="rId4"/>
          <a:srcRect/>
          <a:stretch>
            <a:fillRect/>
          </a:stretch>
        </p:blipFill>
        <p:spPr>
          <a:xfrm>
            <a:off x="5531052" y="5348305"/>
            <a:ext cx="5534790" cy="3516898"/>
          </a:xfrm>
          <a:prstGeom prst="rect">
            <a:avLst/>
          </a:prstGeom>
        </p:spPr>
      </p:pic>
      <p:sp>
        <p:nvSpPr>
          <p:cNvPr id="7" name="TextBox 7"/>
          <p:cNvSpPr txBox="1"/>
          <p:nvPr/>
        </p:nvSpPr>
        <p:spPr>
          <a:xfrm>
            <a:off x="2556000" y="1350914"/>
            <a:ext cx="10394082" cy="3026525"/>
          </a:xfrm>
          <a:prstGeom prst="rect">
            <a:avLst/>
          </a:prstGeom>
        </p:spPr>
        <p:txBody>
          <a:bodyPr lIns="0" tIns="0" rIns="0" bIns="0" rtlCol="0" anchor="t">
            <a:spAutoFit/>
          </a:bodyPr>
          <a:lstStyle/>
          <a:p>
            <a:pPr algn="ctr">
              <a:lnSpc>
                <a:spcPts val="4858"/>
              </a:lnSpc>
              <a:spcBef>
                <a:spcPct val="0"/>
              </a:spcBef>
            </a:pPr>
            <a:endParaRPr/>
          </a:p>
          <a:p>
            <a:pPr algn="ctr">
              <a:lnSpc>
                <a:spcPts val="4858"/>
              </a:lnSpc>
              <a:spcBef>
                <a:spcPct val="0"/>
              </a:spcBef>
            </a:pPr>
            <a:r>
              <a:rPr lang="en-US" sz="3470">
                <a:solidFill>
                  <a:srgbClr val="000000"/>
                </a:solidFill>
                <a:latin typeface="Fira Sans Bold Bold"/>
              </a:rPr>
              <a:t>Among </a:t>
            </a:r>
            <a:r>
              <a:rPr lang="en-US" sz="3470">
                <a:solidFill>
                  <a:srgbClr val="01676D"/>
                </a:solidFill>
                <a:latin typeface="Fira Sans Bold Bold"/>
              </a:rPr>
              <a:t>SMEDI NURSING</a:t>
            </a:r>
            <a:r>
              <a:rPr lang="en-US" sz="3470">
                <a:solidFill>
                  <a:srgbClr val="000000"/>
                </a:solidFill>
                <a:latin typeface="Fira Sans Bold Bold"/>
              </a:rPr>
              <a:t> achievements and projects, </a:t>
            </a:r>
          </a:p>
          <a:p>
            <a:pPr algn="ctr">
              <a:lnSpc>
                <a:spcPts val="4858"/>
              </a:lnSpc>
              <a:spcBef>
                <a:spcPct val="0"/>
              </a:spcBef>
            </a:pPr>
            <a:r>
              <a:rPr lang="en-US" sz="3470">
                <a:solidFill>
                  <a:srgbClr val="000000"/>
                </a:solidFill>
                <a:latin typeface="Fira Sans Bold Bold"/>
              </a:rPr>
              <a:t>five different centres in Tunis, Tunisia.</a:t>
            </a:r>
          </a:p>
          <a:p>
            <a:pPr algn="ctr">
              <a:lnSpc>
                <a:spcPts val="4858"/>
              </a:lnSpc>
              <a:spcBef>
                <a:spcPct val="0"/>
              </a:spcBef>
            </a:pPr>
            <a:endParaRPr lang="en-US" sz="3470">
              <a:solidFill>
                <a:srgbClr val="000000"/>
              </a:solidFill>
              <a:latin typeface="Fira Sans Bold Bold"/>
            </a:endParaRPr>
          </a:p>
          <a:p>
            <a:pPr algn="ctr">
              <a:lnSpc>
                <a:spcPts val="4858"/>
              </a:lnSpc>
              <a:spcBef>
                <a:spcPct val="0"/>
              </a:spcBef>
            </a:pPr>
            <a:r>
              <a:rPr lang="en-US" sz="3470">
                <a:solidFill>
                  <a:srgbClr val="000000"/>
                </a:solidFill>
                <a:latin typeface="Fira Sans Bold Bold"/>
              </a:rPr>
              <a:t>With the most recent one, </a:t>
            </a:r>
            <a:r>
              <a:rPr lang="en-US" sz="3470">
                <a:solidFill>
                  <a:srgbClr val="CBAB46"/>
                </a:solidFill>
                <a:latin typeface="Fira Sans Bold Bold"/>
              </a:rPr>
              <a:t>LE HAVRE CENTRE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72715" y="-3398818"/>
            <a:ext cx="15839149" cy="6226137"/>
            <a:chOff x="0" y="0"/>
            <a:chExt cx="13666499" cy="5372100"/>
          </a:xfrm>
        </p:grpSpPr>
        <p:sp>
          <p:nvSpPr>
            <p:cNvPr id="3" name="Freeform 3"/>
            <p:cNvSpPr/>
            <p:nvPr/>
          </p:nvSpPr>
          <p:spPr>
            <a:xfrm>
              <a:off x="0" y="0"/>
              <a:ext cx="13666499" cy="5372100"/>
            </a:xfrm>
            <a:custGeom>
              <a:avLst/>
              <a:gdLst/>
              <a:ahLst/>
              <a:cxnLst/>
              <a:rect l="l" t="t" r="r" b="b"/>
              <a:pathLst>
                <a:path w="13666499" h="5372100">
                  <a:moveTo>
                    <a:pt x="12115829" y="0"/>
                  </a:moveTo>
                  <a:lnTo>
                    <a:pt x="1550670" y="0"/>
                  </a:lnTo>
                  <a:lnTo>
                    <a:pt x="0" y="2686050"/>
                  </a:lnTo>
                  <a:lnTo>
                    <a:pt x="1550670" y="5372100"/>
                  </a:lnTo>
                  <a:lnTo>
                    <a:pt x="12115829" y="5372100"/>
                  </a:lnTo>
                  <a:lnTo>
                    <a:pt x="13666499" y="2686050"/>
                  </a:lnTo>
                  <a:lnTo>
                    <a:pt x="12115829" y="0"/>
                  </a:lnTo>
                  <a:close/>
                </a:path>
              </a:pathLst>
            </a:custGeom>
            <a:solidFill>
              <a:srgbClr val="080711"/>
            </a:solidFill>
          </p:spPr>
        </p:sp>
      </p:grpSp>
      <p:sp>
        <p:nvSpPr>
          <p:cNvPr id="4" name="TextBox 4"/>
          <p:cNvSpPr txBox="1"/>
          <p:nvPr/>
        </p:nvSpPr>
        <p:spPr>
          <a:xfrm>
            <a:off x="1028700" y="1038566"/>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9476781" y="-3398818"/>
            <a:ext cx="10904544" cy="6226137"/>
          </a:xfrm>
          <a:prstGeom prst="rect">
            <a:avLst/>
          </a:prstGeom>
        </p:spPr>
      </p:pic>
      <p:pic>
        <p:nvPicPr>
          <p:cNvPr id="6" name="Picture 6"/>
          <p:cNvPicPr>
            <a:picLocks noChangeAspect="1"/>
          </p:cNvPicPr>
          <p:nvPr/>
        </p:nvPicPr>
        <p:blipFill>
          <a:blip r:embed="rId4"/>
          <a:srcRect r="8675"/>
          <a:stretch>
            <a:fillRect/>
          </a:stretch>
        </p:blipFill>
        <p:spPr>
          <a:xfrm>
            <a:off x="15499685" y="409635"/>
            <a:ext cx="2546409" cy="1771742"/>
          </a:xfrm>
          <a:prstGeom prst="rect">
            <a:avLst/>
          </a:prstGeom>
        </p:spPr>
      </p:pic>
      <p:sp>
        <p:nvSpPr>
          <p:cNvPr id="7" name="TextBox 7"/>
          <p:cNvSpPr txBox="1"/>
          <p:nvPr/>
        </p:nvSpPr>
        <p:spPr>
          <a:xfrm>
            <a:off x="937086" y="3263320"/>
            <a:ext cx="16413828" cy="2474332"/>
          </a:xfrm>
          <a:prstGeom prst="rect">
            <a:avLst/>
          </a:prstGeom>
        </p:spPr>
        <p:txBody>
          <a:bodyPr lIns="0" tIns="0" rIns="0" bIns="0" rtlCol="0" anchor="t">
            <a:spAutoFit/>
          </a:bodyPr>
          <a:lstStyle/>
          <a:p>
            <a:pPr algn="ctr">
              <a:lnSpc>
                <a:spcPts val="4858"/>
              </a:lnSpc>
            </a:pPr>
            <a:r>
              <a:rPr lang="en-US" sz="3470" dirty="0">
                <a:solidFill>
                  <a:srgbClr val="CBAB46"/>
                </a:solidFill>
                <a:latin typeface="Fira Sans Bold"/>
              </a:rPr>
              <a:t>Le Havre </a:t>
            </a:r>
            <a:r>
              <a:rPr lang="en-US" sz="3470" dirty="0">
                <a:solidFill>
                  <a:srgbClr val="000000"/>
                </a:solidFill>
                <a:latin typeface="Fira Sans Bold"/>
              </a:rPr>
              <a:t>is a place of life and personalised care, offering residents a new way of recovering, that meets their needs for convalescence re</a:t>
            </a:r>
            <a:r>
              <a:rPr lang="fr-FR" sz="3470" dirty="0">
                <a:solidFill>
                  <a:srgbClr val="000000"/>
                </a:solidFill>
                <a:latin typeface="Fira Sans Bold"/>
              </a:rPr>
              <a:t>e</a:t>
            </a:r>
            <a:r>
              <a:rPr lang="en-US" sz="3470" dirty="0">
                <a:solidFill>
                  <a:srgbClr val="000000"/>
                </a:solidFill>
                <a:latin typeface="Fira Sans Bold"/>
              </a:rPr>
              <a:t>ducation and rehabilitation.</a:t>
            </a:r>
          </a:p>
          <a:p>
            <a:pPr algn="ctr">
              <a:lnSpc>
                <a:spcPts val="4858"/>
              </a:lnSpc>
              <a:spcBef>
                <a:spcPct val="0"/>
              </a:spcBef>
            </a:pPr>
            <a:endParaRPr lang="en-US" sz="3470" dirty="0">
              <a:solidFill>
                <a:srgbClr val="000000"/>
              </a:solidFill>
              <a:latin typeface="Fira Sans Bold"/>
            </a:endParaRPr>
          </a:p>
        </p:txBody>
      </p:sp>
      <p:grpSp>
        <p:nvGrpSpPr>
          <p:cNvPr id="8" name="Group 8"/>
          <p:cNvGrpSpPr>
            <a:grpSpLocks noChangeAspect="1"/>
          </p:cNvGrpSpPr>
          <p:nvPr/>
        </p:nvGrpSpPr>
        <p:grpSpPr>
          <a:xfrm>
            <a:off x="5677993" y="5680245"/>
            <a:ext cx="7161235" cy="4028144"/>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978" t="-28274" r="-4850" b="-12477"/>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50875"/>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a:t>
            </a:r>
          </a:p>
        </p:txBody>
      </p:sp>
      <p:pic>
        <p:nvPicPr>
          <p:cNvPr id="4" name="VID-20220726-WA0017.mp4">
            <a:hlinkClick r:id="" action="ppaction://media"/>
            <a:extLst>
              <a:ext uri="{FF2B5EF4-FFF2-40B4-BE49-F238E27FC236}">
                <a16:creationId xmlns:a16="http://schemas.microsoft.com/office/drawing/2014/main" id="{BCF66B57-988C-9457-5197-F6E347C242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88963"/>
            <a:ext cx="18288000" cy="9109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72715" y="-3398818"/>
            <a:ext cx="15839149" cy="6226137"/>
            <a:chOff x="0" y="0"/>
            <a:chExt cx="13666499" cy="5372100"/>
          </a:xfrm>
        </p:grpSpPr>
        <p:sp>
          <p:nvSpPr>
            <p:cNvPr id="3" name="Freeform 3"/>
            <p:cNvSpPr/>
            <p:nvPr/>
          </p:nvSpPr>
          <p:spPr>
            <a:xfrm>
              <a:off x="0" y="0"/>
              <a:ext cx="13666499" cy="5372100"/>
            </a:xfrm>
            <a:custGeom>
              <a:avLst/>
              <a:gdLst/>
              <a:ahLst/>
              <a:cxnLst/>
              <a:rect l="l" t="t" r="r" b="b"/>
              <a:pathLst>
                <a:path w="13666499" h="5372100">
                  <a:moveTo>
                    <a:pt x="12115829" y="0"/>
                  </a:moveTo>
                  <a:lnTo>
                    <a:pt x="1550670" y="0"/>
                  </a:lnTo>
                  <a:lnTo>
                    <a:pt x="0" y="2686050"/>
                  </a:lnTo>
                  <a:lnTo>
                    <a:pt x="1550670" y="5372100"/>
                  </a:lnTo>
                  <a:lnTo>
                    <a:pt x="12115829" y="5372100"/>
                  </a:lnTo>
                  <a:lnTo>
                    <a:pt x="13666499" y="2686050"/>
                  </a:lnTo>
                  <a:lnTo>
                    <a:pt x="12115829" y="0"/>
                  </a:lnTo>
                  <a:close/>
                </a:path>
              </a:pathLst>
            </a:custGeom>
            <a:solidFill>
              <a:srgbClr val="080711"/>
            </a:solidFill>
          </p:spPr>
        </p:sp>
      </p:grpSp>
      <p:sp>
        <p:nvSpPr>
          <p:cNvPr id="4" name="TextBox 4"/>
          <p:cNvSpPr txBox="1"/>
          <p:nvPr/>
        </p:nvSpPr>
        <p:spPr>
          <a:xfrm>
            <a:off x="1028700" y="1038566"/>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9476781" y="-3398818"/>
            <a:ext cx="10904544" cy="6226137"/>
          </a:xfrm>
          <a:prstGeom prst="rect">
            <a:avLst/>
          </a:prstGeom>
        </p:spPr>
      </p:pic>
      <p:pic>
        <p:nvPicPr>
          <p:cNvPr id="6" name="Picture 6"/>
          <p:cNvPicPr>
            <a:picLocks noChangeAspect="1"/>
          </p:cNvPicPr>
          <p:nvPr/>
        </p:nvPicPr>
        <p:blipFill>
          <a:blip r:embed="rId4"/>
          <a:srcRect r="8675"/>
          <a:stretch>
            <a:fillRect/>
          </a:stretch>
        </p:blipFill>
        <p:spPr>
          <a:xfrm>
            <a:off x="15499685" y="409635"/>
            <a:ext cx="2546409" cy="1771742"/>
          </a:xfrm>
          <a:prstGeom prst="rect">
            <a:avLst/>
          </a:prstGeom>
        </p:spPr>
      </p:pic>
      <p:grpSp>
        <p:nvGrpSpPr>
          <p:cNvPr id="7" name="Group 7"/>
          <p:cNvGrpSpPr>
            <a:grpSpLocks noChangeAspect="1"/>
          </p:cNvGrpSpPr>
          <p:nvPr/>
        </p:nvGrpSpPr>
        <p:grpSpPr>
          <a:xfrm>
            <a:off x="11963918" y="3204354"/>
            <a:ext cx="6082176" cy="5941400"/>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2569" r="-25896"/>
              </a:stretch>
            </a:blipFill>
          </p:spPr>
        </p:sp>
      </p:grpSp>
      <p:sp>
        <p:nvSpPr>
          <p:cNvPr id="9" name="TextBox 9"/>
          <p:cNvSpPr txBox="1"/>
          <p:nvPr/>
        </p:nvSpPr>
        <p:spPr>
          <a:xfrm>
            <a:off x="676411" y="3659434"/>
            <a:ext cx="8020996" cy="830099"/>
          </a:xfrm>
          <a:prstGeom prst="rect">
            <a:avLst/>
          </a:prstGeom>
        </p:spPr>
        <p:txBody>
          <a:bodyPr wrap="square" lIns="0" tIns="0" rIns="0" bIns="0" rtlCol="0" anchor="t">
            <a:spAutoFit/>
          </a:bodyPr>
          <a:lstStyle/>
          <a:p>
            <a:pPr algn="ctr">
              <a:lnSpc>
                <a:spcPts val="6859"/>
              </a:lnSpc>
              <a:spcBef>
                <a:spcPct val="0"/>
              </a:spcBef>
            </a:pPr>
            <a:r>
              <a:rPr lang="en-US" sz="4899" dirty="0">
                <a:solidFill>
                  <a:srgbClr val="CBAB46"/>
                </a:solidFill>
                <a:latin typeface="Fira Sans Medium Bold"/>
              </a:rPr>
              <a:t>Residential care centre</a:t>
            </a:r>
          </a:p>
        </p:txBody>
      </p:sp>
      <p:sp>
        <p:nvSpPr>
          <p:cNvPr id="10" name="TextBox 10"/>
          <p:cNvSpPr txBox="1"/>
          <p:nvPr/>
        </p:nvSpPr>
        <p:spPr>
          <a:xfrm>
            <a:off x="416333" y="5067300"/>
            <a:ext cx="11461052" cy="3702050"/>
          </a:xfrm>
          <a:prstGeom prst="rect">
            <a:avLst/>
          </a:prstGeom>
        </p:spPr>
        <p:txBody>
          <a:bodyPr lIns="0" tIns="0" rIns="0" bIns="0" rtlCol="0" anchor="t">
            <a:spAutoFit/>
          </a:bodyPr>
          <a:lstStyle/>
          <a:p>
            <a:pPr>
              <a:lnSpc>
                <a:spcPts val="4900"/>
              </a:lnSpc>
              <a:spcBef>
                <a:spcPct val="0"/>
              </a:spcBef>
            </a:pPr>
            <a:r>
              <a:rPr lang="en-US" sz="3500" dirty="0">
                <a:solidFill>
                  <a:srgbClr val="000000"/>
                </a:solidFill>
                <a:latin typeface="Fira Sans Medium"/>
              </a:rPr>
              <a:t>Who welcomes :</a:t>
            </a:r>
          </a:p>
          <a:p>
            <a:pPr>
              <a:lnSpc>
                <a:spcPts val="4900"/>
              </a:lnSpc>
              <a:spcBef>
                <a:spcPct val="0"/>
              </a:spcBef>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/Patients </a:t>
            </a:r>
            <a:r>
              <a:rPr lang="en-US" sz="3500" dirty="0">
                <a:solidFill>
                  <a:srgbClr val="000000"/>
                </a:solidFill>
                <a:ea typeface="Fira Sans Medium"/>
              </a:rPr>
              <a:t> with reduced mobility</a:t>
            </a:r>
          </a:p>
          <a:p>
            <a:pPr>
              <a:lnSpc>
                <a:spcPts val="4900"/>
              </a:lnSpc>
              <a:spcBef>
                <a:spcPct val="0"/>
              </a:spcBef>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/Patients</a:t>
            </a:r>
            <a:r>
              <a:rPr lang="en-US" sz="3500" dirty="0">
                <a:solidFill>
                  <a:srgbClr val="000000"/>
                </a:solidFill>
                <a:ea typeface="Fira Sans Medium"/>
              </a:rPr>
              <a:t> in need of observation and medical care</a:t>
            </a:r>
          </a:p>
          <a:p>
            <a:pPr>
              <a:lnSpc>
                <a:spcPts val="4900"/>
              </a:lnSpc>
              <a:spcBef>
                <a:spcPct val="0"/>
              </a:spcBef>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a:t>
            </a:r>
            <a:r>
              <a:rPr lang="en-US" sz="3500" dirty="0">
                <a:solidFill>
                  <a:srgbClr val="000000"/>
                </a:solidFill>
                <a:ea typeface="Fira Sans Medium"/>
              </a:rPr>
              <a:t>Patients in convalescence, pre- or post-operative</a:t>
            </a:r>
          </a:p>
          <a:p>
            <a:pPr>
              <a:lnSpc>
                <a:spcPts val="4900"/>
              </a:lnSpc>
              <a:spcBef>
                <a:spcPct val="0"/>
              </a:spcBef>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/Patients</a:t>
            </a:r>
            <a:r>
              <a:rPr lang="en-US" sz="3500" dirty="0">
                <a:solidFill>
                  <a:srgbClr val="000000"/>
                </a:solidFill>
                <a:ea typeface="Fira Sans Medium"/>
              </a:rPr>
              <a:t> in a situation of dependence for one-off or long-term stays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72715" y="-3398818"/>
            <a:ext cx="15839149" cy="6226137"/>
            <a:chOff x="0" y="0"/>
            <a:chExt cx="13666499" cy="5372100"/>
          </a:xfrm>
        </p:grpSpPr>
        <p:sp>
          <p:nvSpPr>
            <p:cNvPr id="3" name="Freeform 3"/>
            <p:cNvSpPr/>
            <p:nvPr/>
          </p:nvSpPr>
          <p:spPr>
            <a:xfrm>
              <a:off x="0" y="0"/>
              <a:ext cx="13666499" cy="5372100"/>
            </a:xfrm>
            <a:custGeom>
              <a:avLst/>
              <a:gdLst/>
              <a:ahLst/>
              <a:cxnLst/>
              <a:rect l="l" t="t" r="r" b="b"/>
              <a:pathLst>
                <a:path w="13666499" h="5372100">
                  <a:moveTo>
                    <a:pt x="12115829" y="0"/>
                  </a:moveTo>
                  <a:lnTo>
                    <a:pt x="1550670" y="0"/>
                  </a:lnTo>
                  <a:lnTo>
                    <a:pt x="0" y="2686050"/>
                  </a:lnTo>
                  <a:lnTo>
                    <a:pt x="1550670" y="5372100"/>
                  </a:lnTo>
                  <a:lnTo>
                    <a:pt x="12115829" y="5372100"/>
                  </a:lnTo>
                  <a:lnTo>
                    <a:pt x="13666499" y="2686050"/>
                  </a:lnTo>
                  <a:lnTo>
                    <a:pt x="12115829" y="0"/>
                  </a:lnTo>
                  <a:close/>
                </a:path>
              </a:pathLst>
            </a:custGeom>
            <a:solidFill>
              <a:srgbClr val="080711"/>
            </a:solidFill>
          </p:spPr>
        </p:sp>
      </p:grpSp>
      <p:sp>
        <p:nvSpPr>
          <p:cNvPr id="4" name="TextBox 4"/>
          <p:cNvSpPr txBox="1"/>
          <p:nvPr/>
        </p:nvSpPr>
        <p:spPr>
          <a:xfrm>
            <a:off x="1028700" y="1038566"/>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9476781" y="-3398818"/>
            <a:ext cx="10904544" cy="6226137"/>
          </a:xfrm>
          <a:prstGeom prst="rect">
            <a:avLst/>
          </a:prstGeom>
        </p:spPr>
      </p:pic>
      <p:pic>
        <p:nvPicPr>
          <p:cNvPr id="6" name="Picture 6"/>
          <p:cNvPicPr>
            <a:picLocks noChangeAspect="1"/>
          </p:cNvPicPr>
          <p:nvPr/>
        </p:nvPicPr>
        <p:blipFill>
          <a:blip r:embed="rId4"/>
          <a:srcRect r="8675"/>
          <a:stretch>
            <a:fillRect/>
          </a:stretch>
        </p:blipFill>
        <p:spPr>
          <a:xfrm>
            <a:off x="15499685" y="409635"/>
            <a:ext cx="2546409" cy="1771742"/>
          </a:xfrm>
          <a:prstGeom prst="rect">
            <a:avLst/>
          </a:prstGeom>
        </p:spPr>
      </p:pic>
      <p:grpSp>
        <p:nvGrpSpPr>
          <p:cNvPr id="7" name="Group 7"/>
          <p:cNvGrpSpPr>
            <a:grpSpLocks noChangeAspect="1"/>
          </p:cNvGrpSpPr>
          <p:nvPr/>
        </p:nvGrpSpPr>
        <p:grpSpPr>
          <a:xfrm>
            <a:off x="11345161" y="3507615"/>
            <a:ext cx="6294668" cy="6148973"/>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40664" r="-5694"/>
              </a:stretch>
            </a:blipFill>
          </p:spPr>
        </p:sp>
      </p:grpSp>
      <p:sp>
        <p:nvSpPr>
          <p:cNvPr id="9" name="TextBox 9"/>
          <p:cNvSpPr txBox="1"/>
          <p:nvPr/>
        </p:nvSpPr>
        <p:spPr>
          <a:xfrm>
            <a:off x="300573" y="3777374"/>
            <a:ext cx="7864914" cy="1713866"/>
          </a:xfrm>
          <a:prstGeom prst="rect">
            <a:avLst/>
          </a:prstGeom>
        </p:spPr>
        <p:txBody>
          <a:bodyPr lIns="0" tIns="0" rIns="0" bIns="0" rtlCol="0" anchor="t">
            <a:spAutoFit/>
          </a:bodyPr>
          <a:lstStyle/>
          <a:p>
            <a:pPr algn="ctr">
              <a:lnSpc>
                <a:spcPts val="6859"/>
              </a:lnSpc>
            </a:pPr>
            <a:r>
              <a:rPr lang="en-US" sz="4899">
                <a:solidFill>
                  <a:srgbClr val="CBAB46"/>
                </a:solidFill>
                <a:latin typeface="Fira Sans Medium Bold"/>
              </a:rPr>
              <a:t>Medical rehabilitation </a:t>
            </a:r>
          </a:p>
          <a:p>
            <a:pPr algn="ctr">
              <a:lnSpc>
                <a:spcPts val="6859"/>
              </a:lnSpc>
              <a:spcBef>
                <a:spcPct val="0"/>
              </a:spcBef>
            </a:pPr>
            <a:r>
              <a:rPr lang="en-US" sz="4899">
                <a:solidFill>
                  <a:srgbClr val="CBAB46"/>
                </a:solidFill>
                <a:latin typeface="Fira Sans Medium Bold"/>
              </a:rPr>
              <a:t>and recovery centre</a:t>
            </a:r>
          </a:p>
        </p:txBody>
      </p:sp>
      <p:sp>
        <p:nvSpPr>
          <p:cNvPr id="10" name="TextBox 10"/>
          <p:cNvSpPr txBox="1"/>
          <p:nvPr/>
        </p:nvSpPr>
        <p:spPr>
          <a:xfrm>
            <a:off x="501540" y="6107136"/>
            <a:ext cx="11054064" cy="3099631"/>
          </a:xfrm>
          <a:prstGeom prst="rect">
            <a:avLst/>
          </a:prstGeom>
        </p:spPr>
        <p:txBody>
          <a:bodyPr wrap="square" lIns="0" tIns="0" rIns="0" bIns="0" rtlCol="0" anchor="t">
            <a:spAutoFit/>
          </a:bodyPr>
          <a:lstStyle/>
          <a:p>
            <a:pPr>
              <a:lnSpc>
                <a:spcPts val="4900"/>
              </a:lnSpc>
            </a:pPr>
            <a:r>
              <a:rPr lang="en-US" sz="3500" dirty="0">
                <a:solidFill>
                  <a:srgbClr val="000000"/>
                </a:solidFill>
                <a:latin typeface="Fira Sans Medium"/>
              </a:rPr>
              <a:t>Who welcomes :</a:t>
            </a:r>
          </a:p>
          <a:p>
            <a:pPr>
              <a:lnSpc>
                <a:spcPts val="4900"/>
              </a:lnSpc>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/Patients</a:t>
            </a:r>
            <a:r>
              <a:rPr lang="en-US" sz="3500" dirty="0">
                <a:solidFill>
                  <a:srgbClr val="000000"/>
                </a:solidFill>
                <a:ea typeface="Fira Sans Medium"/>
              </a:rPr>
              <a:t> in rehabilitation</a:t>
            </a:r>
          </a:p>
          <a:p>
            <a:pPr>
              <a:lnSpc>
                <a:spcPts val="4900"/>
              </a:lnSpc>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/Patients</a:t>
            </a:r>
            <a:r>
              <a:rPr lang="en-US" sz="3500" dirty="0">
                <a:solidFill>
                  <a:srgbClr val="000000"/>
                </a:solidFill>
                <a:ea typeface="Fira Sans Medium"/>
              </a:rPr>
              <a:t>in recovery process</a:t>
            </a:r>
          </a:p>
          <a:p>
            <a:pPr>
              <a:lnSpc>
                <a:spcPts val="4900"/>
              </a:lnSpc>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/Patients</a:t>
            </a:r>
            <a:r>
              <a:rPr lang="en-US" sz="3500" dirty="0">
                <a:solidFill>
                  <a:srgbClr val="000000"/>
                </a:solidFill>
                <a:ea typeface="Fira Sans Medium"/>
              </a:rPr>
              <a:t> in the process of getting back into shape</a:t>
            </a:r>
          </a:p>
          <a:p>
            <a:pPr>
              <a:lnSpc>
                <a:spcPts val="4900"/>
              </a:lnSpc>
              <a:spcBef>
                <a:spcPct val="0"/>
              </a:spcBef>
            </a:pPr>
            <a:r>
              <a:rPr lang="en-US" sz="3500" dirty="0">
                <a:solidFill>
                  <a:srgbClr val="000000"/>
                </a:solidFill>
                <a:ea typeface="Fira Sans Medium"/>
              </a:rPr>
              <a:t>➢ </a:t>
            </a:r>
            <a:r>
              <a:rPr lang="fr-FR" sz="3500" dirty="0" err="1">
                <a:solidFill>
                  <a:srgbClr val="000000"/>
                </a:solidFill>
                <a:ea typeface="Fira Sans Medium"/>
              </a:rPr>
              <a:t>Guests</a:t>
            </a:r>
            <a:r>
              <a:rPr lang="fr-FR" sz="3500" dirty="0">
                <a:solidFill>
                  <a:srgbClr val="000000"/>
                </a:solidFill>
                <a:ea typeface="Fira Sans Medium"/>
              </a:rPr>
              <a:t>/Patients</a:t>
            </a:r>
            <a:r>
              <a:rPr lang="en-US" sz="3500" dirty="0">
                <a:solidFill>
                  <a:srgbClr val="000000"/>
                </a:solidFill>
                <a:ea typeface="Fira Sans Medium"/>
              </a:rPr>
              <a:t>looking for care and well-being sessions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72715" y="-3398818"/>
            <a:ext cx="15839149" cy="6226137"/>
            <a:chOff x="0" y="0"/>
            <a:chExt cx="13666499" cy="5372100"/>
          </a:xfrm>
        </p:grpSpPr>
        <p:sp>
          <p:nvSpPr>
            <p:cNvPr id="3" name="Freeform 3"/>
            <p:cNvSpPr/>
            <p:nvPr/>
          </p:nvSpPr>
          <p:spPr>
            <a:xfrm>
              <a:off x="0" y="0"/>
              <a:ext cx="13666499" cy="5372100"/>
            </a:xfrm>
            <a:custGeom>
              <a:avLst/>
              <a:gdLst/>
              <a:ahLst/>
              <a:cxnLst/>
              <a:rect l="l" t="t" r="r" b="b"/>
              <a:pathLst>
                <a:path w="13666499" h="5372100">
                  <a:moveTo>
                    <a:pt x="12115829" y="0"/>
                  </a:moveTo>
                  <a:lnTo>
                    <a:pt x="1550670" y="0"/>
                  </a:lnTo>
                  <a:lnTo>
                    <a:pt x="0" y="2686050"/>
                  </a:lnTo>
                  <a:lnTo>
                    <a:pt x="1550670" y="5372100"/>
                  </a:lnTo>
                  <a:lnTo>
                    <a:pt x="12115829" y="5372100"/>
                  </a:lnTo>
                  <a:lnTo>
                    <a:pt x="13666499" y="2686050"/>
                  </a:lnTo>
                  <a:lnTo>
                    <a:pt x="12115829" y="0"/>
                  </a:lnTo>
                  <a:close/>
                </a:path>
              </a:pathLst>
            </a:custGeom>
            <a:solidFill>
              <a:srgbClr val="080711"/>
            </a:solidFill>
          </p:spPr>
        </p:sp>
      </p:grpSp>
      <p:sp>
        <p:nvSpPr>
          <p:cNvPr id="4" name="TextBox 4"/>
          <p:cNvSpPr txBox="1"/>
          <p:nvPr/>
        </p:nvSpPr>
        <p:spPr>
          <a:xfrm>
            <a:off x="1028700" y="1038566"/>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 A Holistic approach</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9476781" y="-3398818"/>
            <a:ext cx="10904544" cy="6226137"/>
          </a:xfrm>
          <a:prstGeom prst="rect">
            <a:avLst/>
          </a:prstGeom>
        </p:spPr>
      </p:pic>
      <p:pic>
        <p:nvPicPr>
          <p:cNvPr id="6" name="Picture 6"/>
          <p:cNvPicPr>
            <a:picLocks noChangeAspect="1"/>
          </p:cNvPicPr>
          <p:nvPr/>
        </p:nvPicPr>
        <p:blipFill>
          <a:blip r:embed="rId4"/>
          <a:srcRect r="8675"/>
          <a:stretch>
            <a:fillRect/>
          </a:stretch>
        </p:blipFill>
        <p:spPr>
          <a:xfrm>
            <a:off x="15499685" y="409635"/>
            <a:ext cx="2546409" cy="1771742"/>
          </a:xfrm>
          <a:prstGeom prst="rect">
            <a:avLst/>
          </a:prstGeom>
        </p:spPr>
      </p:pic>
      <p:grpSp>
        <p:nvGrpSpPr>
          <p:cNvPr id="7" name="Group 7"/>
          <p:cNvGrpSpPr/>
          <p:nvPr/>
        </p:nvGrpSpPr>
        <p:grpSpPr>
          <a:xfrm>
            <a:off x="1496419" y="6549966"/>
            <a:ext cx="3086100" cy="3086100"/>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AB46">
                <a:alpha val="69804"/>
              </a:srgbClr>
            </a:solidFill>
          </p:spPr>
        </p:sp>
        <p:sp>
          <p:nvSpPr>
            <p:cNvPr id="9" name="TextBox 9"/>
            <p:cNvSpPr txBox="1"/>
            <p:nvPr/>
          </p:nvSpPr>
          <p:spPr>
            <a:xfrm>
              <a:off x="76200" y="66675"/>
              <a:ext cx="660400" cy="669925"/>
            </a:xfrm>
            <a:prstGeom prst="rect">
              <a:avLst/>
            </a:prstGeom>
          </p:spPr>
          <p:txBody>
            <a:bodyPr lIns="50800" tIns="50800" rIns="50800" bIns="50800" rtlCol="0" anchor="ctr"/>
            <a:lstStyle/>
            <a:p>
              <a:pPr algn="ctr">
                <a:lnSpc>
                  <a:spcPts val="3120"/>
                </a:lnSpc>
              </a:pPr>
              <a:endParaRPr/>
            </a:p>
          </p:txBody>
        </p:sp>
      </p:grpSp>
      <p:grpSp>
        <p:nvGrpSpPr>
          <p:cNvPr id="10" name="Group 10"/>
          <p:cNvGrpSpPr/>
          <p:nvPr/>
        </p:nvGrpSpPr>
        <p:grpSpPr>
          <a:xfrm>
            <a:off x="5840313" y="6549966"/>
            <a:ext cx="3086100" cy="3086100"/>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AB46">
                <a:alpha val="80000"/>
              </a:srgbClr>
            </a:solidFill>
          </p:spPr>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3120"/>
                </a:lnSpc>
              </a:pPr>
              <a:endParaRPr/>
            </a:p>
          </p:txBody>
        </p:sp>
      </p:grpSp>
      <p:sp>
        <p:nvSpPr>
          <p:cNvPr id="13" name="TextBox 13"/>
          <p:cNvSpPr txBox="1"/>
          <p:nvPr/>
        </p:nvSpPr>
        <p:spPr>
          <a:xfrm>
            <a:off x="376168" y="3787438"/>
            <a:ext cx="17911832" cy="1844675"/>
          </a:xfrm>
          <a:prstGeom prst="rect">
            <a:avLst/>
          </a:prstGeom>
        </p:spPr>
        <p:txBody>
          <a:bodyPr lIns="0" tIns="0" rIns="0" bIns="0" rtlCol="0" anchor="t">
            <a:spAutoFit/>
          </a:bodyPr>
          <a:lstStyle/>
          <a:p>
            <a:pPr>
              <a:lnSpc>
                <a:spcPts val="4900"/>
              </a:lnSpc>
            </a:pPr>
            <a:r>
              <a:rPr lang="en-US" sz="3500" dirty="0">
                <a:solidFill>
                  <a:srgbClr val="CBAB46"/>
                </a:solidFill>
                <a:latin typeface="Fira Sans Medium"/>
              </a:rPr>
              <a:t> </a:t>
            </a:r>
          </a:p>
          <a:p>
            <a:pPr>
              <a:lnSpc>
                <a:spcPts val="4900"/>
              </a:lnSpc>
              <a:spcBef>
                <a:spcPct val="0"/>
              </a:spcBef>
            </a:pPr>
            <a:r>
              <a:rPr lang="en-US" sz="3500" dirty="0">
                <a:solidFill>
                  <a:srgbClr val="000000"/>
                </a:solidFill>
                <a:latin typeface="Fira Sans Medium"/>
              </a:rPr>
              <a:t>We care as much about the physical health and medical care as we do about the mental health and mood of the patient</a:t>
            </a:r>
            <a:r>
              <a:rPr lang="fr-FR" sz="3500" dirty="0">
                <a:solidFill>
                  <a:srgbClr val="000000"/>
                </a:solidFill>
                <a:latin typeface="Fira Sans Medium"/>
              </a:rPr>
              <a:t>s</a:t>
            </a:r>
            <a:r>
              <a:rPr lang="en-US" sz="3500" dirty="0">
                <a:solidFill>
                  <a:srgbClr val="000000"/>
                </a:solidFill>
                <a:latin typeface="Fira Sans Medium"/>
              </a:rPr>
              <a:t> </a:t>
            </a:r>
          </a:p>
        </p:txBody>
      </p:sp>
      <p:grpSp>
        <p:nvGrpSpPr>
          <p:cNvPr id="14" name="Group 14"/>
          <p:cNvGrpSpPr/>
          <p:nvPr/>
        </p:nvGrpSpPr>
        <p:grpSpPr>
          <a:xfrm>
            <a:off x="13499165" y="6549966"/>
            <a:ext cx="3072329" cy="30861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AB46"/>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3120"/>
                </a:lnSpc>
              </a:pPr>
              <a:endParaRPr/>
            </a:p>
          </p:txBody>
        </p:sp>
      </p:grpSp>
      <p:grpSp>
        <p:nvGrpSpPr>
          <p:cNvPr id="17" name="Group 17"/>
          <p:cNvGrpSpPr/>
          <p:nvPr/>
        </p:nvGrpSpPr>
        <p:grpSpPr>
          <a:xfrm>
            <a:off x="9778909" y="6549966"/>
            <a:ext cx="3086100" cy="30861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BAB46">
                <a:alpha val="89804"/>
              </a:srgbClr>
            </a:solidFill>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3120"/>
                </a:lnSpc>
              </a:pPr>
              <a:endParaRPr/>
            </a:p>
          </p:txBody>
        </p:sp>
      </p:grpSp>
      <p:sp>
        <p:nvSpPr>
          <p:cNvPr id="20" name="TextBox 20"/>
          <p:cNvSpPr txBox="1"/>
          <p:nvPr/>
        </p:nvSpPr>
        <p:spPr>
          <a:xfrm>
            <a:off x="1847877" y="7708563"/>
            <a:ext cx="2383185"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Bold"/>
              </a:rPr>
              <a:t>Healthcare</a:t>
            </a:r>
          </a:p>
        </p:txBody>
      </p:sp>
      <p:sp>
        <p:nvSpPr>
          <p:cNvPr id="21" name="TextBox 21"/>
          <p:cNvSpPr txBox="1"/>
          <p:nvPr/>
        </p:nvSpPr>
        <p:spPr>
          <a:xfrm>
            <a:off x="6426352" y="7498141"/>
            <a:ext cx="1689802" cy="1189749"/>
          </a:xfrm>
          <a:prstGeom prst="rect">
            <a:avLst/>
          </a:prstGeom>
        </p:spPr>
        <p:txBody>
          <a:bodyPr wrap="square" lIns="0" tIns="0" rIns="0" bIns="0" rtlCol="0" anchor="t">
            <a:spAutoFit/>
          </a:bodyPr>
          <a:lstStyle/>
          <a:p>
            <a:pPr algn="ctr">
              <a:lnSpc>
                <a:spcPts val="4759"/>
              </a:lnSpc>
            </a:pPr>
            <a:r>
              <a:rPr lang="en-US" sz="3399">
                <a:solidFill>
                  <a:srgbClr val="000000"/>
                </a:solidFill>
                <a:latin typeface="Open Sans Light Bold"/>
              </a:rPr>
              <a:t>Beauty care</a:t>
            </a:r>
          </a:p>
        </p:txBody>
      </p:sp>
      <p:sp>
        <p:nvSpPr>
          <p:cNvPr id="22" name="TextBox 22"/>
          <p:cNvSpPr txBox="1"/>
          <p:nvPr/>
        </p:nvSpPr>
        <p:spPr>
          <a:xfrm>
            <a:off x="10191091" y="7484700"/>
            <a:ext cx="2315170" cy="1180465"/>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Bold"/>
              </a:rPr>
              <a:t>Organised </a:t>
            </a:r>
          </a:p>
          <a:p>
            <a:pPr algn="ctr">
              <a:lnSpc>
                <a:spcPts val="4759"/>
              </a:lnSpc>
            </a:pPr>
            <a:r>
              <a:rPr lang="en-US" sz="3399">
                <a:solidFill>
                  <a:srgbClr val="000000"/>
                </a:solidFill>
                <a:latin typeface="Open Sans Light Bold"/>
              </a:rPr>
              <a:t>trip</a:t>
            </a:r>
          </a:p>
        </p:txBody>
      </p:sp>
      <p:sp>
        <p:nvSpPr>
          <p:cNvPr id="23" name="TextBox 23"/>
          <p:cNvSpPr txBox="1"/>
          <p:nvPr/>
        </p:nvSpPr>
        <p:spPr>
          <a:xfrm>
            <a:off x="13662428" y="7715963"/>
            <a:ext cx="2745797" cy="574196"/>
          </a:xfrm>
          <a:prstGeom prst="rect">
            <a:avLst/>
          </a:prstGeom>
        </p:spPr>
        <p:txBody>
          <a:bodyPr wrap="square" lIns="0" tIns="0" rIns="0" bIns="0" rtlCol="0" anchor="t">
            <a:spAutoFit/>
          </a:bodyPr>
          <a:lstStyle/>
          <a:p>
            <a:pPr algn="ctr">
              <a:lnSpc>
                <a:spcPts val="4759"/>
              </a:lnSpc>
            </a:pPr>
            <a:r>
              <a:rPr lang="en-US" sz="3399">
                <a:solidFill>
                  <a:srgbClr val="000000"/>
                </a:solidFill>
                <a:latin typeface="Open Sans Light Bold"/>
              </a:rPr>
              <a:t>Celebrations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2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in)">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72715" y="-3398818"/>
            <a:ext cx="15839149" cy="6226137"/>
            <a:chOff x="0" y="0"/>
            <a:chExt cx="13666499" cy="5372100"/>
          </a:xfrm>
        </p:grpSpPr>
        <p:sp>
          <p:nvSpPr>
            <p:cNvPr id="3" name="Freeform 3"/>
            <p:cNvSpPr/>
            <p:nvPr/>
          </p:nvSpPr>
          <p:spPr>
            <a:xfrm>
              <a:off x="0" y="0"/>
              <a:ext cx="13666499" cy="5372100"/>
            </a:xfrm>
            <a:custGeom>
              <a:avLst/>
              <a:gdLst/>
              <a:ahLst/>
              <a:cxnLst/>
              <a:rect l="l" t="t" r="r" b="b"/>
              <a:pathLst>
                <a:path w="13666499" h="5372100">
                  <a:moveTo>
                    <a:pt x="12115829" y="0"/>
                  </a:moveTo>
                  <a:lnTo>
                    <a:pt x="1550670" y="0"/>
                  </a:lnTo>
                  <a:lnTo>
                    <a:pt x="0" y="2686050"/>
                  </a:lnTo>
                  <a:lnTo>
                    <a:pt x="1550670" y="5372100"/>
                  </a:lnTo>
                  <a:lnTo>
                    <a:pt x="12115829" y="5372100"/>
                  </a:lnTo>
                  <a:lnTo>
                    <a:pt x="13666499" y="2686050"/>
                  </a:lnTo>
                  <a:lnTo>
                    <a:pt x="12115829" y="0"/>
                  </a:lnTo>
                  <a:close/>
                </a:path>
              </a:pathLst>
            </a:custGeom>
            <a:solidFill>
              <a:srgbClr val="080711"/>
            </a:solidFill>
          </p:spPr>
        </p:sp>
      </p:grpSp>
      <p:sp>
        <p:nvSpPr>
          <p:cNvPr id="4" name="TextBox 4"/>
          <p:cNvSpPr txBox="1"/>
          <p:nvPr/>
        </p:nvSpPr>
        <p:spPr>
          <a:xfrm>
            <a:off x="1028700" y="1038566"/>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9476781" y="-3398818"/>
            <a:ext cx="10904544" cy="6226137"/>
          </a:xfrm>
          <a:prstGeom prst="rect">
            <a:avLst/>
          </a:prstGeom>
        </p:spPr>
      </p:pic>
      <p:pic>
        <p:nvPicPr>
          <p:cNvPr id="6" name="Picture 6"/>
          <p:cNvPicPr>
            <a:picLocks noChangeAspect="1"/>
          </p:cNvPicPr>
          <p:nvPr/>
        </p:nvPicPr>
        <p:blipFill>
          <a:blip r:embed="rId4"/>
          <a:srcRect r="8675"/>
          <a:stretch>
            <a:fillRect/>
          </a:stretch>
        </p:blipFill>
        <p:spPr>
          <a:xfrm>
            <a:off x="15499685" y="409635"/>
            <a:ext cx="2546409" cy="1771742"/>
          </a:xfrm>
          <a:prstGeom prst="rect">
            <a:avLst/>
          </a:prstGeom>
        </p:spPr>
      </p:pic>
      <p:grpSp>
        <p:nvGrpSpPr>
          <p:cNvPr id="7" name="Group 7"/>
          <p:cNvGrpSpPr>
            <a:grpSpLocks noChangeAspect="1"/>
          </p:cNvGrpSpPr>
          <p:nvPr/>
        </p:nvGrpSpPr>
        <p:grpSpPr>
          <a:xfrm>
            <a:off x="4935825" y="5429707"/>
            <a:ext cx="7927342" cy="4459074"/>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b="-35124"/>
              </a:stretch>
            </a:blipFill>
          </p:spPr>
        </p:sp>
      </p:grpSp>
      <p:sp>
        <p:nvSpPr>
          <p:cNvPr id="9" name="TextBox 9"/>
          <p:cNvSpPr txBox="1"/>
          <p:nvPr/>
        </p:nvSpPr>
        <p:spPr>
          <a:xfrm>
            <a:off x="241906" y="3165933"/>
            <a:ext cx="17315179" cy="184467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Fira Sans Medium"/>
              </a:rPr>
              <a:t>In order to offer its residents all the conditions of comfort and conviviality, Le Havre offers an entertainment programme capable of surprising its guests with activities that emphasise sharing, exchange and good spirits.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084" r="612"/>
          <a:stretch>
            <a:fillRect/>
          </a:stretch>
        </p:blipFill>
        <p:spPr>
          <a:xfrm>
            <a:off x="7402333" y="0"/>
            <a:ext cx="4818153" cy="6959882"/>
          </a:xfrm>
          <a:prstGeom prst="rect">
            <a:avLst/>
          </a:prstGeom>
        </p:spPr>
      </p:pic>
      <p:pic>
        <p:nvPicPr>
          <p:cNvPr id="3" name="Picture 3"/>
          <p:cNvPicPr>
            <a:picLocks noChangeAspect="1"/>
          </p:cNvPicPr>
          <p:nvPr/>
        </p:nvPicPr>
        <p:blipFill>
          <a:blip r:embed="rId3"/>
          <a:srcRect t="11422" r="15444" b="25606"/>
          <a:stretch>
            <a:fillRect/>
          </a:stretch>
        </p:blipFill>
        <p:spPr>
          <a:xfrm rot="5400000">
            <a:off x="15257498" y="3931874"/>
            <a:ext cx="3157271" cy="3143266"/>
          </a:xfrm>
          <a:prstGeom prst="rect">
            <a:avLst/>
          </a:prstGeom>
        </p:spPr>
      </p:pic>
      <p:pic>
        <p:nvPicPr>
          <p:cNvPr id="4" name="Picture 4"/>
          <p:cNvPicPr>
            <a:picLocks noChangeAspect="1"/>
          </p:cNvPicPr>
          <p:nvPr/>
        </p:nvPicPr>
        <p:blipFill>
          <a:blip r:embed="rId4"/>
          <a:srcRect l="4345" t="5423" b="5423"/>
          <a:stretch>
            <a:fillRect/>
          </a:stretch>
        </p:blipFill>
        <p:spPr>
          <a:xfrm>
            <a:off x="12220486" y="0"/>
            <a:ext cx="3188307" cy="3972497"/>
          </a:xfrm>
          <a:prstGeom prst="rect">
            <a:avLst/>
          </a:prstGeom>
        </p:spPr>
      </p:pic>
      <p:pic>
        <p:nvPicPr>
          <p:cNvPr id="5" name="Picture 5"/>
          <p:cNvPicPr>
            <a:picLocks noChangeAspect="1"/>
          </p:cNvPicPr>
          <p:nvPr/>
        </p:nvPicPr>
        <p:blipFill>
          <a:blip r:embed="rId5"/>
          <a:srcRect l="2981" r="461" b="1881"/>
          <a:stretch>
            <a:fillRect/>
          </a:stretch>
        </p:blipFill>
        <p:spPr>
          <a:xfrm>
            <a:off x="15384981" y="-77678"/>
            <a:ext cx="2981503" cy="4050175"/>
          </a:xfrm>
          <a:prstGeom prst="rect">
            <a:avLst/>
          </a:prstGeom>
        </p:spPr>
      </p:pic>
      <p:pic>
        <p:nvPicPr>
          <p:cNvPr id="6" name="Picture 6"/>
          <p:cNvPicPr>
            <a:picLocks noChangeAspect="1"/>
          </p:cNvPicPr>
          <p:nvPr/>
        </p:nvPicPr>
        <p:blipFill>
          <a:blip r:embed="rId6"/>
          <a:srcRect r="8650"/>
          <a:stretch>
            <a:fillRect/>
          </a:stretch>
        </p:blipFill>
        <p:spPr>
          <a:xfrm>
            <a:off x="7402333" y="6959882"/>
            <a:ext cx="4818153" cy="3945490"/>
          </a:xfrm>
          <a:prstGeom prst="rect">
            <a:avLst/>
          </a:prstGeom>
        </p:spPr>
      </p:pic>
      <p:pic>
        <p:nvPicPr>
          <p:cNvPr id="7" name="Picture 7"/>
          <p:cNvPicPr>
            <a:picLocks noChangeAspect="1"/>
          </p:cNvPicPr>
          <p:nvPr/>
        </p:nvPicPr>
        <p:blipFill>
          <a:blip r:embed="rId7"/>
          <a:srcRect l="44261" r="22541"/>
          <a:stretch>
            <a:fillRect/>
          </a:stretch>
        </p:blipFill>
        <p:spPr>
          <a:xfrm>
            <a:off x="12219522" y="3948704"/>
            <a:ext cx="3145651" cy="6314503"/>
          </a:xfrm>
          <a:prstGeom prst="rect">
            <a:avLst/>
          </a:prstGeom>
        </p:spPr>
      </p:pic>
      <p:grpSp>
        <p:nvGrpSpPr>
          <p:cNvPr id="8" name="Group 8"/>
          <p:cNvGrpSpPr/>
          <p:nvPr/>
        </p:nvGrpSpPr>
        <p:grpSpPr>
          <a:xfrm>
            <a:off x="135252" y="716000"/>
            <a:ext cx="3086100" cy="1543050"/>
            <a:chOff x="0" y="0"/>
            <a:chExt cx="812800" cy="406400"/>
          </a:xfrm>
        </p:grpSpPr>
        <p:sp>
          <p:nvSpPr>
            <p:cNvPr id="9" name="Freeform 9"/>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6C5E3F"/>
            </a:solidFill>
          </p:spPr>
        </p:sp>
        <p:sp>
          <p:nvSpPr>
            <p:cNvPr id="10" name="TextBox 10"/>
            <p:cNvSpPr txBox="1"/>
            <p:nvPr/>
          </p:nvSpPr>
          <p:spPr>
            <a:xfrm>
              <a:off x="152400" y="-9525"/>
              <a:ext cx="508000" cy="415925"/>
            </a:xfrm>
            <a:prstGeom prst="rect">
              <a:avLst/>
            </a:prstGeom>
          </p:spPr>
          <p:txBody>
            <a:bodyPr lIns="50800" tIns="50800" rIns="50800" bIns="50800" rtlCol="0" anchor="ctr"/>
            <a:lstStyle/>
            <a:p>
              <a:pPr algn="ctr">
                <a:lnSpc>
                  <a:spcPts val="3120"/>
                </a:lnSpc>
              </a:pPr>
              <a:endParaRPr/>
            </a:p>
          </p:txBody>
        </p:sp>
      </p:grpSp>
      <p:sp>
        <p:nvSpPr>
          <p:cNvPr id="11" name="TextBox 11"/>
          <p:cNvSpPr txBox="1"/>
          <p:nvPr/>
        </p:nvSpPr>
        <p:spPr>
          <a:xfrm>
            <a:off x="-1127034" y="1184809"/>
            <a:ext cx="5602537" cy="1093120"/>
          </a:xfrm>
          <a:prstGeom prst="rect">
            <a:avLst/>
          </a:prstGeom>
        </p:spPr>
        <p:txBody>
          <a:bodyPr wrap="square" lIns="0" tIns="0" rIns="0" bIns="0" rtlCol="0" anchor="t">
            <a:spAutoFit/>
          </a:bodyPr>
          <a:lstStyle/>
          <a:p>
            <a:pPr algn="ctr">
              <a:lnSpc>
                <a:spcPts val="4354"/>
              </a:lnSpc>
              <a:spcBef>
                <a:spcPct val="0"/>
              </a:spcBef>
            </a:pPr>
            <a:r>
              <a:rPr lang="en-US" sz="3110">
                <a:solidFill>
                  <a:srgbClr val="CBAB46"/>
                </a:solidFill>
                <a:latin typeface="Fira Sans Medium"/>
              </a:rPr>
              <a:t>CELEBRATIONS </a:t>
            </a:r>
          </a:p>
          <a:p>
            <a:pPr algn="ctr">
              <a:lnSpc>
                <a:spcPts val="4354"/>
              </a:lnSpc>
              <a:spcBef>
                <a:spcPct val="0"/>
              </a:spcBef>
            </a:pPr>
            <a:endParaRPr lang="en-US" sz="3110">
              <a:solidFill>
                <a:srgbClr val="CBAB46"/>
              </a:solidFill>
              <a:latin typeface="Fira Sans Medium"/>
            </a:endParaRPr>
          </a:p>
        </p:txBody>
      </p:sp>
      <p:grpSp>
        <p:nvGrpSpPr>
          <p:cNvPr id="12" name="Group 12"/>
          <p:cNvGrpSpPr/>
          <p:nvPr/>
        </p:nvGrpSpPr>
        <p:grpSpPr>
          <a:xfrm>
            <a:off x="204532" y="2970658"/>
            <a:ext cx="3053881" cy="1526941"/>
            <a:chOff x="0" y="0"/>
            <a:chExt cx="812800" cy="406400"/>
          </a:xfrm>
        </p:grpSpPr>
        <p:sp>
          <p:nvSpPr>
            <p:cNvPr id="13" name="Freeform 13"/>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6C5E3F"/>
            </a:solidFill>
          </p:spPr>
        </p:sp>
        <p:sp>
          <p:nvSpPr>
            <p:cNvPr id="14" name="TextBox 14"/>
            <p:cNvSpPr txBox="1"/>
            <p:nvPr/>
          </p:nvSpPr>
          <p:spPr>
            <a:xfrm>
              <a:off x="152400" y="-9525"/>
              <a:ext cx="508000" cy="415925"/>
            </a:xfrm>
            <a:prstGeom prst="rect">
              <a:avLst/>
            </a:prstGeom>
          </p:spPr>
          <p:txBody>
            <a:bodyPr lIns="50800" tIns="50800" rIns="50800" bIns="50800" rtlCol="0" anchor="ctr"/>
            <a:lstStyle/>
            <a:p>
              <a:pPr algn="ctr">
                <a:lnSpc>
                  <a:spcPts val="3120"/>
                </a:lnSpc>
              </a:pPr>
              <a:endParaRPr/>
            </a:p>
          </p:txBody>
        </p:sp>
      </p:grpSp>
      <p:grpSp>
        <p:nvGrpSpPr>
          <p:cNvPr id="15" name="Group 15"/>
          <p:cNvGrpSpPr/>
          <p:nvPr/>
        </p:nvGrpSpPr>
        <p:grpSpPr>
          <a:xfrm>
            <a:off x="3862113" y="1670073"/>
            <a:ext cx="3086100" cy="1543050"/>
            <a:chOff x="0" y="0"/>
            <a:chExt cx="812800" cy="406400"/>
          </a:xfrm>
        </p:grpSpPr>
        <p:sp>
          <p:nvSpPr>
            <p:cNvPr id="16" name="Freeform 16"/>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CBAB46"/>
            </a:solidFill>
          </p:spPr>
        </p:sp>
        <p:sp>
          <p:nvSpPr>
            <p:cNvPr id="17" name="TextBox 17"/>
            <p:cNvSpPr txBox="1"/>
            <p:nvPr/>
          </p:nvSpPr>
          <p:spPr>
            <a:xfrm>
              <a:off x="152400" y="-9525"/>
              <a:ext cx="508000" cy="415925"/>
            </a:xfrm>
            <a:prstGeom prst="rect">
              <a:avLst/>
            </a:prstGeom>
          </p:spPr>
          <p:txBody>
            <a:bodyPr lIns="50800" tIns="50800" rIns="50800" bIns="50800" rtlCol="0" anchor="ctr"/>
            <a:lstStyle/>
            <a:p>
              <a:pPr algn="ctr">
                <a:lnSpc>
                  <a:spcPts val="3120"/>
                </a:lnSpc>
              </a:pPr>
              <a:endParaRPr/>
            </a:p>
          </p:txBody>
        </p:sp>
      </p:grpSp>
      <p:grpSp>
        <p:nvGrpSpPr>
          <p:cNvPr id="18" name="Group 18"/>
          <p:cNvGrpSpPr/>
          <p:nvPr/>
        </p:nvGrpSpPr>
        <p:grpSpPr>
          <a:xfrm>
            <a:off x="172313" y="7740766"/>
            <a:ext cx="3086100" cy="1543050"/>
            <a:chOff x="0" y="0"/>
            <a:chExt cx="812800" cy="406400"/>
          </a:xfrm>
        </p:grpSpPr>
        <p:sp>
          <p:nvSpPr>
            <p:cNvPr id="19" name="Freeform 19"/>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6C5E3F"/>
            </a:solidFill>
          </p:spPr>
        </p:sp>
        <p:sp>
          <p:nvSpPr>
            <p:cNvPr id="20" name="TextBox 20"/>
            <p:cNvSpPr txBox="1"/>
            <p:nvPr/>
          </p:nvSpPr>
          <p:spPr>
            <a:xfrm>
              <a:off x="152400" y="-9525"/>
              <a:ext cx="508000" cy="415925"/>
            </a:xfrm>
            <a:prstGeom prst="rect">
              <a:avLst/>
            </a:prstGeom>
          </p:spPr>
          <p:txBody>
            <a:bodyPr lIns="50800" tIns="50800" rIns="50800" bIns="50800" rtlCol="0" anchor="ctr"/>
            <a:lstStyle/>
            <a:p>
              <a:pPr algn="ctr">
                <a:lnSpc>
                  <a:spcPts val="3120"/>
                </a:lnSpc>
              </a:pPr>
              <a:endParaRPr/>
            </a:p>
          </p:txBody>
        </p:sp>
      </p:grpSp>
      <p:grpSp>
        <p:nvGrpSpPr>
          <p:cNvPr id="21" name="Group 21"/>
          <p:cNvGrpSpPr/>
          <p:nvPr/>
        </p:nvGrpSpPr>
        <p:grpSpPr>
          <a:xfrm>
            <a:off x="3961493" y="3924700"/>
            <a:ext cx="3086100" cy="1543050"/>
            <a:chOff x="0" y="0"/>
            <a:chExt cx="812800" cy="406400"/>
          </a:xfrm>
        </p:grpSpPr>
        <p:sp>
          <p:nvSpPr>
            <p:cNvPr id="22" name="Freeform 22"/>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CBAB46"/>
            </a:solidFill>
          </p:spPr>
        </p:sp>
        <p:sp>
          <p:nvSpPr>
            <p:cNvPr id="23" name="TextBox 23"/>
            <p:cNvSpPr txBox="1"/>
            <p:nvPr/>
          </p:nvSpPr>
          <p:spPr>
            <a:xfrm>
              <a:off x="152400" y="-9525"/>
              <a:ext cx="508000" cy="415925"/>
            </a:xfrm>
            <a:prstGeom prst="rect">
              <a:avLst/>
            </a:prstGeom>
          </p:spPr>
          <p:txBody>
            <a:bodyPr lIns="50800" tIns="50800" rIns="50800" bIns="50800" rtlCol="0" anchor="ctr"/>
            <a:lstStyle/>
            <a:p>
              <a:pPr algn="ctr">
                <a:lnSpc>
                  <a:spcPts val="3120"/>
                </a:lnSpc>
              </a:pPr>
              <a:endParaRPr/>
            </a:p>
          </p:txBody>
        </p:sp>
      </p:grpSp>
      <p:grpSp>
        <p:nvGrpSpPr>
          <p:cNvPr id="24" name="Group 24"/>
          <p:cNvGrpSpPr/>
          <p:nvPr/>
        </p:nvGrpSpPr>
        <p:grpSpPr>
          <a:xfrm>
            <a:off x="3818915" y="6256927"/>
            <a:ext cx="3086100" cy="1543050"/>
            <a:chOff x="0" y="0"/>
            <a:chExt cx="812800" cy="406400"/>
          </a:xfrm>
        </p:grpSpPr>
        <p:sp>
          <p:nvSpPr>
            <p:cNvPr id="25" name="Freeform 25"/>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CBAB46"/>
            </a:solidFill>
          </p:spPr>
        </p:sp>
        <p:sp>
          <p:nvSpPr>
            <p:cNvPr id="26" name="TextBox 26"/>
            <p:cNvSpPr txBox="1"/>
            <p:nvPr/>
          </p:nvSpPr>
          <p:spPr>
            <a:xfrm>
              <a:off x="152400" y="-9525"/>
              <a:ext cx="508000" cy="415925"/>
            </a:xfrm>
            <a:prstGeom prst="rect">
              <a:avLst/>
            </a:prstGeom>
          </p:spPr>
          <p:txBody>
            <a:bodyPr lIns="50800" tIns="50800" rIns="50800" bIns="50800" rtlCol="0" anchor="ctr"/>
            <a:lstStyle/>
            <a:p>
              <a:pPr algn="ctr">
                <a:lnSpc>
                  <a:spcPts val="3120"/>
                </a:lnSpc>
              </a:pPr>
              <a:endParaRPr/>
            </a:p>
          </p:txBody>
        </p:sp>
      </p:grpSp>
      <p:sp>
        <p:nvSpPr>
          <p:cNvPr id="27" name="TextBox 27"/>
          <p:cNvSpPr txBox="1"/>
          <p:nvPr/>
        </p:nvSpPr>
        <p:spPr>
          <a:xfrm>
            <a:off x="3608674" y="6525025"/>
            <a:ext cx="3506583" cy="1987266"/>
          </a:xfrm>
          <a:prstGeom prst="rect">
            <a:avLst/>
          </a:prstGeom>
        </p:spPr>
        <p:txBody>
          <a:bodyPr lIns="0" tIns="0" rIns="0" bIns="0" rtlCol="0" anchor="t">
            <a:spAutoFit/>
          </a:bodyPr>
          <a:lstStyle/>
          <a:p>
            <a:pPr algn="ctr">
              <a:lnSpc>
                <a:spcPts val="3944"/>
              </a:lnSpc>
            </a:pPr>
            <a:r>
              <a:rPr lang="en-US" sz="2817">
                <a:solidFill>
                  <a:srgbClr val="6C5E3F"/>
                </a:solidFill>
                <a:latin typeface="Fira Sans Medium"/>
              </a:rPr>
              <a:t>YOGA/</a:t>
            </a:r>
          </a:p>
          <a:p>
            <a:pPr algn="ctr">
              <a:lnSpc>
                <a:spcPts val="3944"/>
              </a:lnSpc>
            </a:pPr>
            <a:r>
              <a:rPr lang="en-US" sz="2817">
                <a:solidFill>
                  <a:srgbClr val="6C5E3F"/>
                </a:solidFill>
                <a:latin typeface="Fira Sans Medium"/>
              </a:rPr>
              <a:t>PILATE</a:t>
            </a:r>
          </a:p>
          <a:p>
            <a:pPr algn="ctr">
              <a:lnSpc>
                <a:spcPts val="3944"/>
              </a:lnSpc>
              <a:spcBef>
                <a:spcPct val="0"/>
              </a:spcBef>
            </a:pPr>
            <a:endParaRPr lang="en-US" sz="2817">
              <a:solidFill>
                <a:srgbClr val="6C5E3F"/>
              </a:solidFill>
              <a:latin typeface="Fira Sans Medium"/>
            </a:endParaRPr>
          </a:p>
          <a:p>
            <a:pPr algn="ctr">
              <a:lnSpc>
                <a:spcPts val="3944"/>
              </a:lnSpc>
              <a:spcBef>
                <a:spcPct val="0"/>
              </a:spcBef>
            </a:pPr>
            <a:endParaRPr lang="en-US" sz="2817">
              <a:solidFill>
                <a:srgbClr val="6C5E3F"/>
              </a:solidFill>
              <a:latin typeface="Fira Sans Medium"/>
            </a:endParaRPr>
          </a:p>
        </p:txBody>
      </p:sp>
      <p:grpSp>
        <p:nvGrpSpPr>
          <p:cNvPr id="28" name="Group 28"/>
          <p:cNvGrpSpPr/>
          <p:nvPr/>
        </p:nvGrpSpPr>
        <p:grpSpPr>
          <a:xfrm>
            <a:off x="204532" y="5211974"/>
            <a:ext cx="3086100" cy="1543050"/>
            <a:chOff x="0" y="0"/>
            <a:chExt cx="812800" cy="406400"/>
          </a:xfrm>
        </p:grpSpPr>
        <p:sp>
          <p:nvSpPr>
            <p:cNvPr id="29" name="Freeform 29"/>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6C5E3F"/>
            </a:solidFill>
          </p:spPr>
        </p:sp>
        <p:sp>
          <p:nvSpPr>
            <p:cNvPr id="30" name="TextBox 30"/>
            <p:cNvSpPr txBox="1"/>
            <p:nvPr/>
          </p:nvSpPr>
          <p:spPr>
            <a:xfrm>
              <a:off x="152400" y="-9525"/>
              <a:ext cx="508000" cy="415925"/>
            </a:xfrm>
            <a:prstGeom prst="rect">
              <a:avLst/>
            </a:prstGeom>
          </p:spPr>
          <p:txBody>
            <a:bodyPr lIns="50800" tIns="50800" rIns="50800" bIns="50800" rtlCol="0" anchor="ctr"/>
            <a:lstStyle/>
            <a:p>
              <a:pPr algn="ctr">
                <a:lnSpc>
                  <a:spcPts val="3120"/>
                </a:lnSpc>
              </a:pPr>
              <a:endParaRPr/>
            </a:p>
          </p:txBody>
        </p:sp>
      </p:grpSp>
      <p:sp>
        <p:nvSpPr>
          <p:cNvPr id="31" name="AutoShape 31"/>
          <p:cNvSpPr/>
          <p:nvPr/>
        </p:nvSpPr>
        <p:spPr>
          <a:xfrm rot="-5400000">
            <a:off x="2258833" y="5133995"/>
            <a:ext cx="10287000" cy="0"/>
          </a:xfrm>
          <a:prstGeom prst="line">
            <a:avLst/>
          </a:prstGeom>
          <a:ln w="47625" cap="flat">
            <a:solidFill>
              <a:srgbClr val="CBAB46"/>
            </a:solidFill>
            <a:prstDash val="solid"/>
            <a:headEnd type="none" w="sm" len="sm"/>
            <a:tailEnd type="none" w="sm" len="sm"/>
          </a:ln>
        </p:spPr>
      </p:sp>
      <p:sp>
        <p:nvSpPr>
          <p:cNvPr id="32" name="AutoShape 32"/>
          <p:cNvSpPr/>
          <p:nvPr/>
        </p:nvSpPr>
        <p:spPr>
          <a:xfrm rot="-5400000">
            <a:off x="10213964" y="5119688"/>
            <a:ext cx="10342035" cy="0"/>
          </a:xfrm>
          <a:prstGeom prst="line">
            <a:avLst/>
          </a:prstGeom>
          <a:ln w="47625" cap="flat">
            <a:solidFill>
              <a:srgbClr val="CBAB46"/>
            </a:solidFill>
            <a:prstDash val="solid"/>
            <a:headEnd type="none" w="sm" len="sm"/>
            <a:tailEnd type="none" w="sm" len="sm"/>
          </a:ln>
        </p:spPr>
      </p:sp>
      <p:sp>
        <p:nvSpPr>
          <p:cNvPr id="33" name="AutoShape 33"/>
          <p:cNvSpPr/>
          <p:nvPr/>
        </p:nvSpPr>
        <p:spPr>
          <a:xfrm rot="-5400000">
            <a:off x="7053174" y="4976096"/>
            <a:ext cx="10287000" cy="0"/>
          </a:xfrm>
          <a:prstGeom prst="line">
            <a:avLst/>
          </a:prstGeom>
          <a:ln w="47625" cap="flat">
            <a:solidFill>
              <a:srgbClr val="CBAB46"/>
            </a:solidFill>
            <a:prstDash val="solid"/>
            <a:headEnd type="none" w="sm" len="sm"/>
            <a:tailEnd type="none" w="sm" len="sm"/>
          </a:ln>
        </p:spPr>
      </p:sp>
      <p:sp>
        <p:nvSpPr>
          <p:cNvPr id="34" name="AutoShape 34"/>
          <p:cNvSpPr/>
          <p:nvPr/>
        </p:nvSpPr>
        <p:spPr>
          <a:xfrm rot="-10800000">
            <a:off x="7297558" y="6912257"/>
            <a:ext cx="4922928" cy="0"/>
          </a:xfrm>
          <a:prstGeom prst="line">
            <a:avLst/>
          </a:prstGeom>
          <a:ln w="47625" cap="flat">
            <a:solidFill>
              <a:srgbClr val="CBAB46"/>
            </a:solidFill>
            <a:prstDash val="solid"/>
            <a:headEnd type="none" w="sm" len="sm"/>
            <a:tailEnd type="none" w="sm" len="sm"/>
          </a:ln>
        </p:spPr>
      </p:sp>
      <p:sp>
        <p:nvSpPr>
          <p:cNvPr id="35" name="AutoShape 35"/>
          <p:cNvSpPr/>
          <p:nvPr/>
        </p:nvSpPr>
        <p:spPr>
          <a:xfrm rot="-10800000">
            <a:off x="12196674" y="3972497"/>
            <a:ext cx="6091326" cy="0"/>
          </a:xfrm>
          <a:prstGeom prst="line">
            <a:avLst/>
          </a:prstGeom>
          <a:ln w="47625" cap="flat">
            <a:solidFill>
              <a:srgbClr val="CBAB46"/>
            </a:solidFill>
            <a:prstDash val="solid"/>
            <a:headEnd type="none" w="sm" len="sm"/>
            <a:tailEnd type="none" w="sm" len="sm"/>
          </a:ln>
        </p:spPr>
      </p:sp>
      <p:sp>
        <p:nvSpPr>
          <p:cNvPr id="36" name="AutoShape 36"/>
          <p:cNvSpPr/>
          <p:nvPr/>
        </p:nvSpPr>
        <p:spPr>
          <a:xfrm rot="-10800000">
            <a:off x="15365173" y="7082143"/>
            <a:ext cx="3001312" cy="0"/>
          </a:xfrm>
          <a:prstGeom prst="line">
            <a:avLst/>
          </a:prstGeom>
          <a:ln w="47625" cap="flat">
            <a:solidFill>
              <a:srgbClr val="CBAB46"/>
            </a:solidFill>
            <a:prstDash val="solid"/>
            <a:headEnd type="none" w="sm" len="sm"/>
            <a:tailEnd type="none" w="sm" len="sm"/>
          </a:ln>
        </p:spPr>
      </p:sp>
      <p:sp>
        <p:nvSpPr>
          <p:cNvPr id="37" name="AutoShape 37"/>
          <p:cNvSpPr/>
          <p:nvPr/>
        </p:nvSpPr>
        <p:spPr>
          <a:xfrm rot="-10800000">
            <a:off x="7354708" y="10177482"/>
            <a:ext cx="10933292" cy="0"/>
          </a:xfrm>
          <a:prstGeom prst="line">
            <a:avLst/>
          </a:prstGeom>
          <a:ln w="123825" cap="flat">
            <a:solidFill>
              <a:srgbClr val="CBAB46"/>
            </a:solidFill>
            <a:prstDash val="solid"/>
            <a:headEnd type="none" w="sm" len="sm"/>
            <a:tailEnd type="none" w="sm" len="sm"/>
          </a:ln>
        </p:spPr>
      </p:sp>
      <p:sp>
        <p:nvSpPr>
          <p:cNvPr id="38" name="AutoShape 38"/>
          <p:cNvSpPr/>
          <p:nvPr/>
        </p:nvSpPr>
        <p:spPr>
          <a:xfrm rot="-10800000">
            <a:off x="7378520" y="0"/>
            <a:ext cx="10933292" cy="0"/>
          </a:xfrm>
          <a:prstGeom prst="line">
            <a:avLst/>
          </a:prstGeom>
          <a:ln w="123825" cap="flat">
            <a:solidFill>
              <a:srgbClr val="CBAB46"/>
            </a:solidFill>
            <a:prstDash val="solid"/>
            <a:headEnd type="none" w="sm" len="sm"/>
            <a:tailEnd type="none" w="sm" len="sm"/>
          </a:ln>
        </p:spPr>
      </p:sp>
      <p:pic>
        <p:nvPicPr>
          <p:cNvPr id="39" name="Picture 39"/>
          <p:cNvPicPr>
            <a:picLocks noChangeAspect="1"/>
          </p:cNvPicPr>
          <p:nvPr/>
        </p:nvPicPr>
        <p:blipFill>
          <a:blip r:embed="rId8"/>
          <a:srcRect l="1543" r="1543"/>
          <a:stretch>
            <a:fillRect/>
          </a:stretch>
        </p:blipFill>
        <p:spPr>
          <a:xfrm>
            <a:off x="15393748" y="7129768"/>
            <a:ext cx="4018187" cy="3109627"/>
          </a:xfrm>
          <a:prstGeom prst="rect">
            <a:avLst/>
          </a:prstGeom>
        </p:spPr>
      </p:pic>
      <p:sp>
        <p:nvSpPr>
          <p:cNvPr id="40" name="TextBox 40"/>
          <p:cNvSpPr txBox="1"/>
          <p:nvPr/>
        </p:nvSpPr>
        <p:spPr>
          <a:xfrm>
            <a:off x="256211" y="3216822"/>
            <a:ext cx="3123310" cy="1014077"/>
          </a:xfrm>
          <a:prstGeom prst="rect">
            <a:avLst/>
          </a:prstGeom>
        </p:spPr>
        <p:txBody>
          <a:bodyPr lIns="0" tIns="0" rIns="0" bIns="0" rtlCol="0" anchor="t">
            <a:spAutoFit/>
          </a:bodyPr>
          <a:lstStyle/>
          <a:p>
            <a:pPr algn="ctr">
              <a:lnSpc>
                <a:spcPts val="4061"/>
              </a:lnSpc>
              <a:spcBef>
                <a:spcPct val="0"/>
              </a:spcBef>
            </a:pPr>
            <a:r>
              <a:rPr lang="en-US" sz="2901">
                <a:solidFill>
                  <a:srgbClr val="CBAB46"/>
                </a:solidFill>
                <a:latin typeface="Fira Sans Medium"/>
              </a:rPr>
              <a:t>MUSIC AND </a:t>
            </a:r>
          </a:p>
          <a:p>
            <a:pPr algn="ctr">
              <a:lnSpc>
                <a:spcPts val="4061"/>
              </a:lnSpc>
              <a:spcBef>
                <a:spcPct val="0"/>
              </a:spcBef>
            </a:pPr>
            <a:r>
              <a:rPr lang="en-US" sz="2901">
                <a:solidFill>
                  <a:srgbClr val="CBAB46"/>
                </a:solidFill>
                <a:latin typeface="Fira Sans Medium"/>
              </a:rPr>
              <a:t>DANCE</a:t>
            </a:r>
          </a:p>
        </p:txBody>
      </p:sp>
      <p:sp>
        <p:nvSpPr>
          <p:cNvPr id="41" name="TextBox 41"/>
          <p:cNvSpPr txBox="1"/>
          <p:nvPr/>
        </p:nvSpPr>
        <p:spPr>
          <a:xfrm>
            <a:off x="4237846" y="1727880"/>
            <a:ext cx="2389510" cy="1635503"/>
          </a:xfrm>
          <a:prstGeom prst="rect">
            <a:avLst/>
          </a:prstGeom>
        </p:spPr>
        <p:txBody>
          <a:bodyPr lIns="0" tIns="0" rIns="0" bIns="0" rtlCol="0" anchor="t">
            <a:spAutoFit/>
          </a:bodyPr>
          <a:lstStyle/>
          <a:p>
            <a:pPr algn="ctr">
              <a:lnSpc>
                <a:spcPts val="4354"/>
              </a:lnSpc>
            </a:pPr>
            <a:r>
              <a:rPr lang="en-US" sz="3110">
                <a:solidFill>
                  <a:srgbClr val="6C5E3F"/>
                </a:solidFill>
                <a:latin typeface="Fira Sans Medium"/>
              </a:rPr>
              <a:t>FILMS</a:t>
            </a:r>
          </a:p>
          <a:p>
            <a:pPr algn="ctr">
              <a:lnSpc>
                <a:spcPts val="4354"/>
              </a:lnSpc>
              <a:spcBef>
                <a:spcPct val="0"/>
              </a:spcBef>
            </a:pPr>
            <a:r>
              <a:rPr lang="en-US" sz="3110">
                <a:solidFill>
                  <a:srgbClr val="6C5E3F"/>
                </a:solidFill>
                <a:latin typeface="Fira Sans Medium"/>
              </a:rPr>
              <a:t>PROJECTIONS</a:t>
            </a:r>
          </a:p>
          <a:p>
            <a:pPr algn="ctr">
              <a:lnSpc>
                <a:spcPts val="4354"/>
              </a:lnSpc>
              <a:spcBef>
                <a:spcPct val="0"/>
              </a:spcBef>
            </a:pPr>
            <a:endParaRPr lang="en-US" sz="3110">
              <a:solidFill>
                <a:srgbClr val="6C5E3F"/>
              </a:solidFill>
              <a:latin typeface="Fira Sans Medium"/>
            </a:endParaRPr>
          </a:p>
        </p:txBody>
      </p:sp>
      <p:sp>
        <p:nvSpPr>
          <p:cNvPr id="42" name="TextBox 42"/>
          <p:cNvSpPr txBox="1"/>
          <p:nvPr/>
        </p:nvSpPr>
        <p:spPr>
          <a:xfrm>
            <a:off x="925324" y="8155718"/>
            <a:ext cx="1505955" cy="528863"/>
          </a:xfrm>
          <a:prstGeom prst="rect">
            <a:avLst/>
          </a:prstGeom>
        </p:spPr>
        <p:txBody>
          <a:bodyPr wrap="square" lIns="0" tIns="0" rIns="0" bIns="0" rtlCol="0" anchor="t">
            <a:spAutoFit/>
          </a:bodyPr>
          <a:lstStyle/>
          <a:p>
            <a:pPr algn="ctr">
              <a:lnSpc>
                <a:spcPts val="4354"/>
              </a:lnSpc>
              <a:spcBef>
                <a:spcPct val="0"/>
              </a:spcBef>
            </a:pPr>
            <a:r>
              <a:rPr lang="en-US" sz="3110">
                <a:solidFill>
                  <a:srgbClr val="CBAB46"/>
                </a:solidFill>
                <a:latin typeface="Fira Sans Medium"/>
              </a:rPr>
              <a:t>GAMES</a:t>
            </a:r>
          </a:p>
        </p:txBody>
      </p:sp>
      <p:sp>
        <p:nvSpPr>
          <p:cNvPr id="43" name="TextBox 43"/>
          <p:cNvSpPr txBox="1"/>
          <p:nvPr/>
        </p:nvSpPr>
        <p:spPr>
          <a:xfrm>
            <a:off x="4452365" y="4126124"/>
            <a:ext cx="2104355" cy="1083053"/>
          </a:xfrm>
          <a:prstGeom prst="rect">
            <a:avLst/>
          </a:prstGeom>
        </p:spPr>
        <p:txBody>
          <a:bodyPr lIns="0" tIns="0" rIns="0" bIns="0" rtlCol="0" anchor="t">
            <a:spAutoFit/>
          </a:bodyPr>
          <a:lstStyle/>
          <a:p>
            <a:pPr algn="ctr">
              <a:lnSpc>
                <a:spcPts val="4354"/>
              </a:lnSpc>
              <a:spcBef>
                <a:spcPct val="0"/>
              </a:spcBef>
            </a:pPr>
            <a:r>
              <a:rPr lang="en-US" sz="3110">
                <a:solidFill>
                  <a:srgbClr val="6C5E3F"/>
                </a:solidFill>
                <a:latin typeface="Fira Sans Medium"/>
              </a:rPr>
              <a:t>ART AND</a:t>
            </a:r>
          </a:p>
          <a:p>
            <a:pPr algn="ctr">
              <a:lnSpc>
                <a:spcPts val="4354"/>
              </a:lnSpc>
              <a:spcBef>
                <a:spcPct val="0"/>
              </a:spcBef>
            </a:pPr>
            <a:r>
              <a:rPr lang="en-US" sz="3110">
                <a:solidFill>
                  <a:srgbClr val="6C5E3F"/>
                </a:solidFill>
                <a:latin typeface="Fira Sans Medium"/>
              </a:rPr>
              <a:t> CREATIVITY</a:t>
            </a:r>
          </a:p>
        </p:txBody>
      </p:sp>
      <p:sp>
        <p:nvSpPr>
          <p:cNvPr id="44" name="TextBox 44"/>
          <p:cNvSpPr txBox="1"/>
          <p:nvPr/>
        </p:nvSpPr>
        <p:spPr>
          <a:xfrm>
            <a:off x="1136754" y="5410600"/>
            <a:ext cx="1362224" cy="1635503"/>
          </a:xfrm>
          <a:prstGeom prst="rect">
            <a:avLst/>
          </a:prstGeom>
        </p:spPr>
        <p:txBody>
          <a:bodyPr lIns="0" tIns="0" rIns="0" bIns="0" rtlCol="0" anchor="t">
            <a:spAutoFit/>
          </a:bodyPr>
          <a:lstStyle/>
          <a:p>
            <a:pPr algn="ctr">
              <a:lnSpc>
                <a:spcPts val="4354"/>
              </a:lnSpc>
            </a:pPr>
            <a:r>
              <a:rPr lang="en-US" sz="3110">
                <a:solidFill>
                  <a:srgbClr val="CBAB46"/>
                </a:solidFill>
                <a:latin typeface="Fira Sans Medium"/>
              </a:rPr>
              <a:t>BBQ </a:t>
            </a:r>
          </a:p>
          <a:p>
            <a:pPr algn="ctr">
              <a:lnSpc>
                <a:spcPts val="4354"/>
              </a:lnSpc>
              <a:spcBef>
                <a:spcPct val="0"/>
              </a:spcBef>
            </a:pPr>
            <a:r>
              <a:rPr lang="en-US" sz="3110">
                <a:solidFill>
                  <a:srgbClr val="CBAB46"/>
                </a:solidFill>
                <a:latin typeface="Fira Sans Medium"/>
              </a:rPr>
              <a:t>PARTYS</a:t>
            </a:r>
          </a:p>
          <a:p>
            <a:pPr algn="ctr">
              <a:lnSpc>
                <a:spcPts val="4354"/>
              </a:lnSpc>
              <a:spcBef>
                <a:spcPct val="0"/>
              </a:spcBef>
            </a:pPr>
            <a:endParaRPr lang="en-US" sz="3110">
              <a:solidFill>
                <a:srgbClr val="CBAB46"/>
              </a:solidFill>
              <a:latin typeface="Fira San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P spid="40" grpId="0"/>
      <p:bldP spid="41" grpId="0"/>
      <p:bldP spid="42"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3983875" y="-3866040"/>
            <a:ext cx="4963124" cy="5502224"/>
            <a:chOff x="0" y="0"/>
            <a:chExt cx="4845749" cy="5372100"/>
          </a:xfrm>
        </p:grpSpPr>
        <p:sp>
          <p:nvSpPr>
            <p:cNvPr id="3" name="Freeform 3"/>
            <p:cNvSpPr/>
            <p:nvPr/>
          </p:nvSpPr>
          <p:spPr>
            <a:xfrm>
              <a:off x="0" y="0"/>
              <a:ext cx="4845749" cy="5372100"/>
            </a:xfrm>
            <a:custGeom>
              <a:avLst/>
              <a:gdLst/>
              <a:ahLst/>
              <a:cxnLst/>
              <a:rect l="l" t="t" r="r" b="b"/>
              <a:pathLst>
                <a:path w="4845749" h="5372100">
                  <a:moveTo>
                    <a:pt x="3295079" y="0"/>
                  </a:moveTo>
                  <a:lnTo>
                    <a:pt x="1550670" y="0"/>
                  </a:lnTo>
                  <a:lnTo>
                    <a:pt x="0" y="2686050"/>
                  </a:lnTo>
                  <a:lnTo>
                    <a:pt x="1550670" y="5372100"/>
                  </a:lnTo>
                  <a:lnTo>
                    <a:pt x="3295079" y="5372100"/>
                  </a:lnTo>
                  <a:lnTo>
                    <a:pt x="4845749" y="2686050"/>
                  </a:lnTo>
                  <a:lnTo>
                    <a:pt x="3295079" y="0"/>
                  </a:lnTo>
                  <a:close/>
                </a:path>
              </a:pathLst>
            </a:custGeom>
            <a:solidFill>
              <a:srgbClr val="B7D4D6"/>
            </a:solidFill>
          </p:spPr>
        </p:sp>
      </p:grpSp>
      <p:grpSp>
        <p:nvGrpSpPr>
          <p:cNvPr id="4" name="Group 4"/>
          <p:cNvGrpSpPr/>
          <p:nvPr/>
        </p:nvGrpSpPr>
        <p:grpSpPr>
          <a:xfrm rot="-10800000">
            <a:off x="-2844311" y="-3090040"/>
            <a:ext cx="18492627" cy="5502224"/>
            <a:chOff x="0" y="0"/>
            <a:chExt cx="18055289" cy="5372100"/>
          </a:xfrm>
        </p:grpSpPr>
        <p:sp>
          <p:nvSpPr>
            <p:cNvPr id="5" name="Freeform 5"/>
            <p:cNvSpPr/>
            <p:nvPr/>
          </p:nvSpPr>
          <p:spPr>
            <a:xfrm>
              <a:off x="0" y="0"/>
              <a:ext cx="18055289" cy="5372100"/>
            </a:xfrm>
            <a:custGeom>
              <a:avLst/>
              <a:gdLst/>
              <a:ahLst/>
              <a:cxnLst/>
              <a:rect l="l" t="t" r="r" b="b"/>
              <a:pathLst>
                <a:path w="18055289" h="5372100">
                  <a:moveTo>
                    <a:pt x="16504619" y="0"/>
                  </a:moveTo>
                  <a:lnTo>
                    <a:pt x="1550670" y="0"/>
                  </a:lnTo>
                  <a:lnTo>
                    <a:pt x="0" y="2686050"/>
                  </a:lnTo>
                  <a:lnTo>
                    <a:pt x="1550670" y="5372100"/>
                  </a:lnTo>
                  <a:lnTo>
                    <a:pt x="16504619" y="5372100"/>
                  </a:lnTo>
                  <a:lnTo>
                    <a:pt x="18055289" y="2686050"/>
                  </a:lnTo>
                  <a:lnTo>
                    <a:pt x="16504619" y="0"/>
                  </a:lnTo>
                  <a:close/>
                </a:path>
              </a:pathLst>
            </a:custGeom>
            <a:solidFill>
              <a:srgbClr val="01676D"/>
            </a:solidFill>
          </p:spPr>
        </p:sp>
      </p:grpSp>
      <p:sp>
        <p:nvSpPr>
          <p:cNvPr id="6" name="TextBox 6"/>
          <p:cNvSpPr txBox="1"/>
          <p:nvPr/>
        </p:nvSpPr>
        <p:spPr>
          <a:xfrm>
            <a:off x="2850210" y="8419179"/>
            <a:ext cx="11486790" cy="2830396"/>
          </a:xfrm>
          <a:prstGeom prst="rect">
            <a:avLst/>
          </a:prstGeom>
        </p:spPr>
        <p:txBody>
          <a:bodyPr lIns="0" tIns="0" rIns="0" bIns="0" rtlCol="0" anchor="t">
            <a:spAutoFit/>
          </a:bodyPr>
          <a:lstStyle/>
          <a:p>
            <a:pPr algn="ctr">
              <a:lnSpc>
                <a:spcPts val="5693"/>
              </a:lnSpc>
            </a:pPr>
            <a:r>
              <a:rPr lang="en-US" sz="4067">
                <a:solidFill>
                  <a:srgbClr val="01676D"/>
                </a:solidFill>
                <a:latin typeface="Open Sans Extra Bold"/>
              </a:rPr>
              <a:t>Recovering and </a:t>
            </a:r>
          </a:p>
          <a:p>
            <a:pPr algn="ctr">
              <a:lnSpc>
                <a:spcPts val="5693"/>
              </a:lnSpc>
            </a:pPr>
            <a:r>
              <a:rPr lang="en-US" sz="4067">
                <a:solidFill>
                  <a:srgbClr val="01676D"/>
                </a:solidFill>
                <a:latin typeface="Open Sans Extra Bold"/>
              </a:rPr>
              <a:t>Rehabilitation center </a:t>
            </a:r>
          </a:p>
          <a:p>
            <a:pPr algn="ctr">
              <a:lnSpc>
                <a:spcPts val="5693"/>
              </a:lnSpc>
            </a:pPr>
            <a:endParaRPr lang="en-US" sz="4067">
              <a:solidFill>
                <a:srgbClr val="01676D"/>
              </a:solidFill>
              <a:latin typeface="Open Sans Extra Bold"/>
            </a:endParaRPr>
          </a:p>
          <a:p>
            <a:pPr algn="ctr">
              <a:lnSpc>
                <a:spcPts val="5693"/>
              </a:lnSpc>
            </a:pPr>
            <a:endParaRPr lang="en-US" sz="4067">
              <a:solidFill>
                <a:srgbClr val="01676D"/>
              </a:solidFill>
              <a:latin typeface="Open Sans Extra Bold"/>
            </a:endParaRPr>
          </a:p>
        </p:txBody>
      </p:sp>
      <p:grpSp>
        <p:nvGrpSpPr>
          <p:cNvPr id="7" name="Group 7"/>
          <p:cNvGrpSpPr>
            <a:grpSpLocks noChangeAspect="1"/>
          </p:cNvGrpSpPr>
          <p:nvPr/>
        </p:nvGrpSpPr>
        <p:grpSpPr>
          <a:xfrm>
            <a:off x="6077932" y="2714389"/>
            <a:ext cx="4573511" cy="4011884"/>
            <a:chOff x="0" y="0"/>
            <a:chExt cx="6350000" cy="5570220"/>
          </a:xfrm>
        </p:grpSpPr>
        <p:sp>
          <p:nvSpPr>
            <p:cNvPr id="8" name="Freeform 8"/>
            <p:cNvSpPr/>
            <p:nvPr/>
          </p:nvSpPr>
          <p:spPr>
            <a:xfrm>
              <a:off x="0" y="0"/>
              <a:ext cx="6350000" cy="5570220"/>
            </a:xfrm>
            <a:custGeom>
              <a:avLst/>
              <a:gdLst/>
              <a:ahLst/>
              <a:cxnLst/>
              <a:rect l="l" t="t" r="r" b="b"/>
              <a:pathLst>
                <a:path w="6350000" h="5570220">
                  <a:moveTo>
                    <a:pt x="0" y="1643380"/>
                  </a:moveTo>
                  <a:cubicBezTo>
                    <a:pt x="0" y="3412490"/>
                    <a:pt x="3175000" y="5570220"/>
                    <a:pt x="3175000" y="5570220"/>
                  </a:cubicBezTo>
                  <a:cubicBezTo>
                    <a:pt x="3175000" y="5570220"/>
                    <a:pt x="6336030" y="3397250"/>
                    <a:pt x="6350000" y="1643380"/>
                  </a:cubicBezTo>
                  <a:cubicBezTo>
                    <a:pt x="6350000" y="737870"/>
                    <a:pt x="5612130" y="0"/>
                    <a:pt x="4706620" y="0"/>
                  </a:cubicBezTo>
                  <a:cubicBezTo>
                    <a:pt x="4010660" y="0"/>
                    <a:pt x="3411220" y="445770"/>
                    <a:pt x="3175000" y="1057910"/>
                  </a:cubicBezTo>
                  <a:cubicBezTo>
                    <a:pt x="2938780" y="445770"/>
                    <a:pt x="2339340" y="0"/>
                    <a:pt x="1643380" y="0"/>
                  </a:cubicBezTo>
                  <a:cubicBezTo>
                    <a:pt x="737870" y="0"/>
                    <a:pt x="0" y="737870"/>
                    <a:pt x="0" y="1643380"/>
                  </a:cubicBezTo>
                </a:path>
              </a:pathLst>
            </a:custGeom>
            <a:solidFill>
              <a:srgbClr val="B7D4D6">
                <a:alpha val="70980"/>
              </a:srgbClr>
            </a:solidFill>
          </p:spPr>
        </p:sp>
      </p:grpSp>
      <p:grpSp>
        <p:nvGrpSpPr>
          <p:cNvPr id="9" name="Group 9"/>
          <p:cNvGrpSpPr>
            <a:grpSpLocks noChangeAspect="1"/>
          </p:cNvGrpSpPr>
          <p:nvPr/>
        </p:nvGrpSpPr>
        <p:grpSpPr>
          <a:xfrm rot="3800092">
            <a:off x="12114494" y="5362198"/>
            <a:ext cx="4903581" cy="4301421"/>
            <a:chOff x="0" y="0"/>
            <a:chExt cx="6350000" cy="5570220"/>
          </a:xfrm>
        </p:grpSpPr>
        <p:sp>
          <p:nvSpPr>
            <p:cNvPr id="10" name="Freeform 10"/>
            <p:cNvSpPr/>
            <p:nvPr/>
          </p:nvSpPr>
          <p:spPr>
            <a:xfrm>
              <a:off x="0" y="0"/>
              <a:ext cx="6350000" cy="5570220"/>
            </a:xfrm>
            <a:custGeom>
              <a:avLst/>
              <a:gdLst/>
              <a:ahLst/>
              <a:cxnLst/>
              <a:rect l="l" t="t" r="r" b="b"/>
              <a:pathLst>
                <a:path w="6350000" h="5570220">
                  <a:moveTo>
                    <a:pt x="0" y="1643380"/>
                  </a:moveTo>
                  <a:cubicBezTo>
                    <a:pt x="0" y="3412490"/>
                    <a:pt x="3175000" y="5570220"/>
                    <a:pt x="3175000" y="5570220"/>
                  </a:cubicBezTo>
                  <a:cubicBezTo>
                    <a:pt x="3175000" y="5570220"/>
                    <a:pt x="6336030" y="3397250"/>
                    <a:pt x="6350000" y="1643380"/>
                  </a:cubicBezTo>
                  <a:cubicBezTo>
                    <a:pt x="6350000" y="737870"/>
                    <a:pt x="5612130" y="0"/>
                    <a:pt x="4706620" y="0"/>
                  </a:cubicBezTo>
                  <a:cubicBezTo>
                    <a:pt x="4010660" y="0"/>
                    <a:pt x="3411220" y="445770"/>
                    <a:pt x="3175000" y="1057910"/>
                  </a:cubicBezTo>
                  <a:cubicBezTo>
                    <a:pt x="2938780" y="445770"/>
                    <a:pt x="2339340" y="0"/>
                    <a:pt x="1643380" y="0"/>
                  </a:cubicBezTo>
                  <a:cubicBezTo>
                    <a:pt x="737870" y="0"/>
                    <a:pt x="0" y="737870"/>
                    <a:pt x="0" y="1643380"/>
                  </a:cubicBezTo>
                </a:path>
              </a:pathLst>
            </a:custGeom>
            <a:solidFill>
              <a:srgbClr val="B7D4D6">
                <a:alpha val="60000"/>
              </a:srgbClr>
            </a:solidFill>
          </p:spPr>
        </p:sp>
      </p:grpSp>
      <p:grpSp>
        <p:nvGrpSpPr>
          <p:cNvPr id="11" name="Group 11"/>
          <p:cNvGrpSpPr>
            <a:grpSpLocks noChangeAspect="1"/>
          </p:cNvGrpSpPr>
          <p:nvPr/>
        </p:nvGrpSpPr>
        <p:grpSpPr>
          <a:xfrm rot="-4081192">
            <a:off x="698097" y="5424453"/>
            <a:ext cx="4573511" cy="4011884"/>
            <a:chOff x="0" y="0"/>
            <a:chExt cx="6350000" cy="5570220"/>
          </a:xfrm>
        </p:grpSpPr>
        <p:sp>
          <p:nvSpPr>
            <p:cNvPr id="12" name="Freeform 12"/>
            <p:cNvSpPr/>
            <p:nvPr/>
          </p:nvSpPr>
          <p:spPr>
            <a:xfrm>
              <a:off x="0" y="0"/>
              <a:ext cx="6350000" cy="5570220"/>
            </a:xfrm>
            <a:custGeom>
              <a:avLst/>
              <a:gdLst/>
              <a:ahLst/>
              <a:cxnLst/>
              <a:rect l="l" t="t" r="r" b="b"/>
              <a:pathLst>
                <a:path w="6350000" h="5570220">
                  <a:moveTo>
                    <a:pt x="0" y="1643380"/>
                  </a:moveTo>
                  <a:cubicBezTo>
                    <a:pt x="0" y="3412490"/>
                    <a:pt x="3175000" y="5570220"/>
                    <a:pt x="3175000" y="5570220"/>
                  </a:cubicBezTo>
                  <a:cubicBezTo>
                    <a:pt x="3175000" y="5570220"/>
                    <a:pt x="6336030" y="3397250"/>
                    <a:pt x="6350000" y="1643380"/>
                  </a:cubicBezTo>
                  <a:cubicBezTo>
                    <a:pt x="6350000" y="737870"/>
                    <a:pt x="5612130" y="0"/>
                    <a:pt x="4706620" y="0"/>
                  </a:cubicBezTo>
                  <a:cubicBezTo>
                    <a:pt x="4010660" y="0"/>
                    <a:pt x="3411220" y="445770"/>
                    <a:pt x="3175000" y="1057910"/>
                  </a:cubicBezTo>
                  <a:cubicBezTo>
                    <a:pt x="2938780" y="445770"/>
                    <a:pt x="2339340" y="0"/>
                    <a:pt x="1643380" y="0"/>
                  </a:cubicBezTo>
                  <a:cubicBezTo>
                    <a:pt x="737870" y="0"/>
                    <a:pt x="0" y="737870"/>
                    <a:pt x="0" y="1643380"/>
                  </a:cubicBezTo>
                </a:path>
              </a:pathLst>
            </a:custGeom>
            <a:solidFill>
              <a:srgbClr val="B7D4D6">
                <a:alpha val="68627"/>
              </a:srgbClr>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54297" y="5151517"/>
            <a:ext cx="946591" cy="964121"/>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44011" y="5255564"/>
            <a:ext cx="946591" cy="96412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04802" y="7612098"/>
            <a:ext cx="765915" cy="481830"/>
          </a:xfrm>
          <a:prstGeom prst="rect">
            <a:avLst/>
          </a:prstGeom>
        </p:spPr>
      </p:pic>
      <p:sp>
        <p:nvSpPr>
          <p:cNvPr id="16" name="TextBox 16"/>
          <p:cNvSpPr txBox="1"/>
          <p:nvPr/>
        </p:nvSpPr>
        <p:spPr>
          <a:xfrm>
            <a:off x="1028700" y="956733"/>
            <a:ext cx="9880876"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Recovering Centers</a:t>
            </a:r>
          </a:p>
        </p:txBody>
      </p:sp>
      <p:sp>
        <p:nvSpPr>
          <p:cNvPr id="17" name="TextBox 17"/>
          <p:cNvSpPr txBox="1"/>
          <p:nvPr/>
        </p:nvSpPr>
        <p:spPr>
          <a:xfrm>
            <a:off x="6826586" y="3890406"/>
            <a:ext cx="3076203" cy="1261111"/>
          </a:xfrm>
          <a:prstGeom prst="rect">
            <a:avLst/>
          </a:prstGeom>
        </p:spPr>
        <p:txBody>
          <a:bodyPr lIns="0" tIns="0" rIns="0" bIns="0" rtlCol="0" anchor="t">
            <a:spAutoFit/>
          </a:bodyPr>
          <a:lstStyle/>
          <a:p>
            <a:pPr>
              <a:lnSpc>
                <a:spcPts val="5039"/>
              </a:lnSpc>
            </a:pPr>
            <a:r>
              <a:rPr lang="en-US" sz="3599">
                <a:solidFill>
                  <a:srgbClr val="000000"/>
                </a:solidFill>
                <a:latin typeface="Fira Sans Light Bold"/>
              </a:rPr>
              <a:t>Post-operative</a:t>
            </a:r>
          </a:p>
          <a:p>
            <a:pPr algn="ctr">
              <a:lnSpc>
                <a:spcPts val="5039"/>
              </a:lnSpc>
            </a:pPr>
            <a:r>
              <a:rPr lang="en-US" sz="3599">
                <a:solidFill>
                  <a:srgbClr val="000000"/>
                </a:solidFill>
                <a:latin typeface="Fira Sans Light Bold"/>
              </a:rPr>
              <a:t>monitoring</a:t>
            </a:r>
          </a:p>
        </p:txBody>
      </p:sp>
      <p:sp>
        <p:nvSpPr>
          <p:cNvPr id="18" name="TextBox 18"/>
          <p:cNvSpPr txBox="1"/>
          <p:nvPr/>
        </p:nvSpPr>
        <p:spPr>
          <a:xfrm>
            <a:off x="13425410" y="7354196"/>
            <a:ext cx="3115503" cy="1244380"/>
          </a:xfrm>
          <a:prstGeom prst="rect">
            <a:avLst/>
          </a:prstGeom>
        </p:spPr>
        <p:txBody>
          <a:bodyPr wrap="square" lIns="0" tIns="0" rIns="0" bIns="0" rtlCol="0" anchor="t">
            <a:spAutoFit/>
          </a:bodyPr>
          <a:lstStyle/>
          <a:p>
            <a:pPr algn="ctr">
              <a:lnSpc>
                <a:spcPts val="5039"/>
              </a:lnSpc>
            </a:pPr>
            <a:r>
              <a:rPr lang="en-US" sz="3599">
                <a:solidFill>
                  <a:srgbClr val="000000"/>
                </a:solidFill>
                <a:latin typeface="Fira Sans Light Bold"/>
              </a:rPr>
              <a:t>Reeducation</a:t>
            </a:r>
          </a:p>
          <a:p>
            <a:pPr algn="ctr">
              <a:lnSpc>
                <a:spcPts val="5039"/>
              </a:lnSpc>
            </a:pPr>
            <a:endParaRPr lang="en-US" sz="3599">
              <a:solidFill>
                <a:srgbClr val="000000"/>
              </a:solidFill>
              <a:latin typeface="Fira Sans Light Bold"/>
            </a:endParaRPr>
          </a:p>
        </p:txBody>
      </p:sp>
      <p:sp>
        <p:nvSpPr>
          <p:cNvPr id="19" name="TextBox 19"/>
          <p:cNvSpPr txBox="1"/>
          <p:nvPr/>
        </p:nvSpPr>
        <p:spPr>
          <a:xfrm>
            <a:off x="1315532" y="7357389"/>
            <a:ext cx="3069357" cy="1261111"/>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Fira Sans Light Bold"/>
              </a:rPr>
              <a:t>Rehabilitation </a:t>
            </a:r>
          </a:p>
          <a:p>
            <a:pPr algn="ctr">
              <a:lnSpc>
                <a:spcPts val="5039"/>
              </a:lnSpc>
              <a:spcBef>
                <a:spcPct val="0"/>
              </a:spcBef>
            </a:pPr>
            <a:endParaRPr lang="en-US" sz="3599">
              <a:solidFill>
                <a:srgbClr val="000000"/>
              </a:solidFill>
              <a:latin typeface="Fira Sans Ligh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72715" y="-3398818"/>
            <a:ext cx="15839149" cy="6226137"/>
            <a:chOff x="0" y="0"/>
            <a:chExt cx="13666499" cy="5372100"/>
          </a:xfrm>
        </p:grpSpPr>
        <p:sp>
          <p:nvSpPr>
            <p:cNvPr id="3" name="Freeform 3"/>
            <p:cNvSpPr/>
            <p:nvPr/>
          </p:nvSpPr>
          <p:spPr>
            <a:xfrm>
              <a:off x="0" y="0"/>
              <a:ext cx="13666499" cy="5372100"/>
            </a:xfrm>
            <a:custGeom>
              <a:avLst/>
              <a:gdLst/>
              <a:ahLst/>
              <a:cxnLst/>
              <a:rect l="l" t="t" r="r" b="b"/>
              <a:pathLst>
                <a:path w="13666499" h="5372100">
                  <a:moveTo>
                    <a:pt x="12115829" y="0"/>
                  </a:moveTo>
                  <a:lnTo>
                    <a:pt x="1550670" y="0"/>
                  </a:lnTo>
                  <a:lnTo>
                    <a:pt x="0" y="2686050"/>
                  </a:lnTo>
                  <a:lnTo>
                    <a:pt x="1550670" y="5372100"/>
                  </a:lnTo>
                  <a:lnTo>
                    <a:pt x="12115829" y="5372100"/>
                  </a:lnTo>
                  <a:lnTo>
                    <a:pt x="13666499" y="2686050"/>
                  </a:lnTo>
                  <a:lnTo>
                    <a:pt x="12115829" y="0"/>
                  </a:lnTo>
                  <a:close/>
                </a:path>
              </a:pathLst>
            </a:custGeom>
            <a:solidFill>
              <a:srgbClr val="080711"/>
            </a:solidFill>
          </p:spPr>
        </p:sp>
      </p:grpSp>
      <p:sp>
        <p:nvSpPr>
          <p:cNvPr id="4" name="TextBox 4"/>
          <p:cNvSpPr txBox="1"/>
          <p:nvPr/>
        </p:nvSpPr>
        <p:spPr>
          <a:xfrm>
            <a:off x="1028700" y="1038566"/>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9476781" y="-3398818"/>
            <a:ext cx="10904544" cy="6226137"/>
          </a:xfrm>
          <a:prstGeom prst="rect">
            <a:avLst/>
          </a:prstGeom>
        </p:spPr>
      </p:pic>
      <p:pic>
        <p:nvPicPr>
          <p:cNvPr id="6" name="Picture 6"/>
          <p:cNvPicPr>
            <a:picLocks noChangeAspect="1"/>
          </p:cNvPicPr>
          <p:nvPr/>
        </p:nvPicPr>
        <p:blipFill>
          <a:blip r:embed="rId4"/>
          <a:srcRect r="8675"/>
          <a:stretch>
            <a:fillRect/>
          </a:stretch>
        </p:blipFill>
        <p:spPr>
          <a:xfrm>
            <a:off x="15499685" y="409635"/>
            <a:ext cx="2546409" cy="177174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0505" y="5438413"/>
            <a:ext cx="792200" cy="7922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619710" y="5494192"/>
            <a:ext cx="778309" cy="77830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25369" y="8119041"/>
            <a:ext cx="828102" cy="828102"/>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27287" y="8119041"/>
            <a:ext cx="859458" cy="86805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77232" y="5469616"/>
            <a:ext cx="715903" cy="715903"/>
          </a:xfrm>
          <a:prstGeom prst="rect">
            <a:avLst/>
          </a:prstGeom>
        </p:spPr>
      </p:pic>
      <p:sp>
        <p:nvSpPr>
          <p:cNvPr id="12" name="TextBox 12"/>
          <p:cNvSpPr txBox="1"/>
          <p:nvPr/>
        </p:nvSpPr>
        <p:spPr>
          <a:xfrm>
            <a:off x="959495" y="3755462"/>
            <a:ext cx="8184505" cy="577146"/>
          </a:xfrm>
          <a:prstGeom prst="rect">
            <a:avLst/>
          </a:prstGeom>
        </p:spPr>
        <p:txBody>
          <a:bodyPr wrap="square" lIns="0" tIns="0" rIns="0" bIns="0" rtlCol="0" anchor="t">
            <a:spAutoFit/>
          </a:bodyPr>
          <a:lstStyle/>
          <a:p>
            <a:pPr algn="ctr">
              <a:lnSpc>
                <a:spcPts val="4759"/>
              </a:lnSpc>
            </a:pPr>
            <a:r>
              <a:rPr lang="en-US" sz="3399">
                <a:solidFill>
                  <a:srgbClr val="000000"/>
                </a:solidFill>
                <a:latin typeface="Fira Sans Bold"/>
              </a:rPr>
              <a:t>Our recovering centers are certified :</a:t>
            </a:r>
          </a:p>
        </p:txBody>
      </p:sp>
      <p:sp>
        <p:nvSpPr>
          <p:cNvPr id="13" name="TextBox 13"/>
          <p:cNvSpPr txBox="1"/>
          <p:nvPr/>
        </p:nvSpPr>
        <p:spPr>
          <a:xfrm>
            <a:off x="2807460" y="5210943"/>
            <a:ext cx="2463920" cy="1180465"/>
          </a:xfrm>
          <a:prstGeom prst="rect">
            <a:avLst/>
          </a:prstGeom>
        </p:spPr>
        <p:txBody>
          <a:bodyPr lIns="0" tIns="0" rIns="0" bIns="0" rtlCol="0" anchor="t">
            <a:spAutoFit/>
          </a:bodyPr>
          <a:lstStyle/>
          <a:p>
            <a:pPr>
              <a:lnSpc>
                <a:spcPts val="4759"/>
              </a:lnSpc>
            </a:pPr>
            <a:r>
              <a:rPr lang="en-US" sz="3399">
                <a:solidFill>
                  <a:srgbClr val="000000"/>
                </a:solidFill>
                <a:latin typeface="Fira Sans Medium"/>
              </a:rPr>
              <a:t>ISO 9001</a:t>
            </a:r>
          </a:p>
          <a:p>
            <a:pPr>
              <a:lnSpc>
                <a:spcPts val="4759"/>
              </a:lnSpc>
            </a:pPr>
            <a:r>
              <a:rPr lang="en-US" sz="3399">
                <a:solidFill>
                  <a:srgbClr val="000000"/>
                </a:solidFill>
                <a:latin typeface="Fira Sans Medium"/>
              </a:rPr>
              <a:t> QMS </a:t>
            </a:r>
          </a:p>
        </p:txBody>
      </p:sp>
      <p:sp>
        <p:nvSpPr>
          <p:cNvPr id="14" name="TextBox 14"/>
          <p:cNvSpPr txBox="1"/>
          <p:nvPr/>
        </p:nvSpPr>
        <p:spPr>
          <a:xfrm>
            <a:off x="7301830" y="5259777"/>
            <a:ext cx="3694209" cy="1180465"/>
          </a:xfrm>
          <a:prstGeom prst="rect">
            <a:avLst/>
          </a:prstGeom>
        </p:spPr>
        <p:txBody>
          <a:bodyPr lIns="0" tIns="0" rIns="0" bIns="0" rtlCol="0" anchor="t">
            <a:spAutoFit/>
          </a:bodyPr>
          <a:lstStyle/>
          <a:p>
            <a:pPr>
              <a:lnSpc>
                <a:spcPts val="4759"/>
              </a:lnSpc>
            </a:pPr>
            <a:r>
              <a:rPr lang="en-US" sz="3399">
                <a:solidFill>
                  <a:srgbClr val="000000"/>
                </a:solidFill>
                <a:latin typeface="Fira Sans Medium"/>
              </a:rPr>
              <a:t>ISO 14001 Environment </a:t>
            </a:r>
          </a:p>
        </p:txBody>
      </p:sp>
      <p:sp>
        <p:nvSpPr>
          <p:cNvPr id="15" name="TextBox 15"/>
          <p:cNvSpPr txBox="1"/>
          <p:nvPr/>
        </p:nvSpPr>
        <p:spPr>
          <a:xfrm>
            <a:off x="12712503" y="5203997"/>
            <a:ext cx="6463605" cy="1180465"/>
          </a:xfrm>
          <a:prstGeom prst="rect">
            <a:avLst/>
          </a:prstGeom>
        </p:spPr>
        <p:txBody>
          <a:bodyPr lIns="0" tIns="0" rIns="0" bIns="0" rtlCol="0" anchor="t">
            <a:spAutoFit/>
          </a:bodyPr>
          <a:lstStyle/>
          <a:p>
            <a:pPr>
              <a:lnSpc>
                <a:spcPts val="4759"/>
              </a:lnSpc>
            </a:pPr>
            <a:r>
              <a:rPr lang="en-US" sz="3399">
                <a:solidFill>
                  <a:srgbClr val="000000"/>
                </a:solidFill>
                <a:latin typeface="Fira Sans Medium"/>
              </a:rPr>
              <a:t>ISO  22000</a:t>
            </a:r>
          </a:p>
          <a:p>
            <a:pPr>
              <a:lnSpc>
                <a:spcPts val="4759"/>
              </a:lnSpc>
            </a:pPr>
            <a:r>
              <a:rPr lang="en-US" sz="3399">
                <a:solidFill>
                  <a:srgbClr val="000000"/>
                </a:solidFill>
                <a:latin typeface="Fira Sans Medium"/>
              </a:rPr>
              <a:t> Food Safety Management  </a:t>
            </a:r>
          </a:p>
        </p:txBody>
      </p:sp>
      <p:sp>
        <p:nvSpPr>
          <p:cNvPr id="16" name="TextBox 16"/>
          <p:cNvSpPr txBox="1"/>
          <p:nvPr/>
        </p:nvSpPr>
        <p:spPr>
          <a:xfrm>
            <a:off x="4857934" y="7929497"/>
            <a:ext cx="2577852" cy="1180465"/>
          </a:xfrm>
          <a:prstGeom prst="rect">
            <a:avLst/>
          </a:prstGeom>
        </p:spPr>
        <p:txBody>
          <a:bodyPr lIns="0" tIns="0" rIns="0" bIns="0" rtlCol="0" anchor="t">
            <a:spAutoFit/>
          </a:bodyPr>
          <a:lstStyle/>
          <a:p>
            <a:pPr algn="ctr">
              <a:lnSpc>
                <a:spcPts val="4759"/>
              </a:lnSpc>
            </a:pPr>
            <a:r>
              <a:rPr lang="en-US" sz="3399">
                <a:solidFill>
                  <a:srgbClr val="000000"/>
                </a:solidFill>
                <a:latin typeface="Fira Sans Medium"/>
              </a:rPr>
              <a:t>Label Quality</a:t>
            </a:r>
          </a:p>
          <a:p>
            <a:pPr algn="ctr">
              <a:lnSpc>
                <a:spcPts val="4759"/>
              </a:lnSpc>
            </a:pPr>
            <a:r>
              <a:rPr lang="en-US" sz="3399">
                <a:solidFill>
                  <a:srgbClr val="000000"/>
                </a:solidFill>
                <a:latin typeface="Fira Sans Medium"/>
              </a:rPr>
              <a:t> FRANCE</a:t>
            </a:r>
          </a:p>
        </p:txBody>
      </p:sp>
      <p:sp>
        <p:nvSpPr>
          <p:cNvPr id="17" name="TextBox 17"/>
          <p:cNvSpPr txBox="1"/>
          <p:nvPr/>
        </p:nvSpPr>
        <p:spPr>
          <a:xfrm>
            <a:off x="11619710" y="8052367"/>
            <a:ext cx="2269345" cy="1192699"/>
          </a:xfrm>
          <a:prstGeom prst="rect">
            <a:avLst/>
          </a:prstGeom>
        </p:spPr>
        <p:txBody>
          <a:bodyPr wrap="square" lIns="0" tIns="0" rIns="0" bIns="0" rtlCol="0" anchor="t">
            <a:spAutoFit/>
          </a:bodyPr>
          <a:lstStyle/>
          <a:p>
            <a:pPr algn="ctr">
              <a:lnSpc>
                <a:spcPts val="4759"/>
              </a:lnSpc>
            </a:pPr>
            <a:r>
              <a:rPr lang="en-US" sz="3399">
                <a:solidFill>
                  <a:srgbClr val="000000"/>
                </a:solidFill>
                <a:latin typeface="Fira Sans Medium"/>
              </a:rPr>
              <a:t>Label</a:t>
            </a:r>
          </a:p>
          <a:p>
            <a:pPr algn="ctr">
              <a:lnSpc>
                <a:spcPts val="4759"/>
              </a:lnSpc>
            </a:pPr>
            <a:r>
              <a:rPr lang="en-US" sz="3399">
                <a:solidFill>
                  <a:srgbClr val="000000"/>
                </a:solidFill>
                <a:latin typeface="Fira Sans Medium"/>
              </a:rPr>
              <a:t> COVID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72715" y="-3398818"/>
            <a:ext cx="15839149" cy="6226137"/>
            <a:chOff x="0" y="0"/>
            <a:chExt cx="13666499" cy="5372100"/>
          </a:xfrm>
        </p:grpSpPr>
        <p:sp>
          <p:nvSpPr>
            <p:cNvPr id="3" name="Freeform 3"/>
            <p:cNvSpPr/>
            <p:nvPr/>
          </p:nvSpPr>
          <p:spPr>
            <a:xfrm>
              <a:off x="0" y="0"/>
              <a:ext cx="13666499" cy="5372100"/>
            </a:xfrm>
            <a:custGeom>
              <a:avLst/>
              <a:gdLst/>
              <a:ahLst/>
              <a:cxnLst/>
              <a:rect l="l" t="t" r="r" b="b"/>
              <a:pathLst>
                <a:path w="13666499" h="5372100">
                  <a:moveTo>
                    <a:pt x="12115829" y="0"/>
                  </a:moveTo>
                  <a:lnTo>
                    <a:pt x="1550670" y="0"/>
                  </a:lnTo>
                  <a:lnTo>
                    <a:pt x="0" y="2686050"/>
                  </a:lnTo>
                  <a:lnTo>
                    <a:pt x="1550670" y="5372100"/>
                  </a:lnTo>
                  <a:lnTo>
                    <a:pt x="12115829" y="5372100"/>
                  </a:lnTo>
                  <a:lnTo>
                    <a:pt x="13666499" y="2686050"/>
                  </a:lnTo>
                  <a:lnTo>
                    <a:pt x="12115829" y="0"/>
                  </a:lnTo>
                  <a:close/>
                </a:path>
              </a:pathLst>
            </a:custGeom>
            <a:solidFill>
              <a:srgbClr val="080711"/>
            </a:solidFill>
          </p:spPr>
        </p:sp>
      </p:grpSp>
      <p:sp>
        <p:nvSpPr>
          <p:cNvPr id="4" name="TextBox 4"/>
          <p:cNvSpPr txBox="1"/>
          <p:nvPr/>
        </p:nvSpPr>
        <p:spPr>
          <a:xfrm>
            <a:off x="1028700" y="1038566"/>
            <a:ext cx="9298587"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LE HAVRE CENTRE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26"/>
          <a:stretch>
            <a:fillRect/>
          </a:stretch>
        </p:blipFill>
        <p:spPr>
          <a:xfrm flipV="1">
            <a:off x="9476781" y="-3398818"/>
            <a:ext cx="10904544" cy="6226137"/>
          </a:xfrm>
          <a:prstGeom prst="rect">
            <a:avLst/>
          </a:prstGeom>
        </p:spPr>
      </p:pic>
      <p:pic>
        <p:nvPicPr>
          <p:cNvPr id="6" name="Picture 6"/>
          <p:cNvPicPr>
            <a:picLocks noChangeAspect="1"/>
          </p:cNvPicPr>
          <p:nvPr/>
        </p:nvPicPr>
        <p:blipFill>
          <a:blip r:embed="rId4"/>
          <a:srcRect r="8675"/>
          <a:stretch>
            <a:fillRect/>
          </a:stretch>
        </p:blipFill>
        <p:spPr>
          <a:xfrm>
            <a:off x="15499685" y="409635"/>
            <a:ext cx="2546409" cy="177174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86616" y="3779520"/>
            <a:ext cx="4084874" cy="4114800"/>
          </a:xfrm>
          <a:prstGeom prst="rect">
            <a:avLst/>
          </a:prstGeom>
        </p:spPr>
      </p:pic>
      <p:sp>
        <p:nvSpPr>
          <p:cNvPr id="8" name="TextBox 8"/>
          <p:cNvSpPr txBox="1"/>
          <p:nvPr/>
        </p:nvSpPr>
        <p:spPr>
          <a:xfrm>
            <a:off x="919162" y="3958229"/>
            <a:ext cx="4313337" cy="580390"/>
          </a:xfrm>
          <a:prstGeom prst="rect">
            <a:avLst/>
          </a:prstGeom>
        </p:spPr>
        <p:txBody>
          <a:bodyPr lIns="0" tIns="0" rIns="0" bIns="0" rtlCol="0" anchor="t">
            <a:spAutoFit/>
          </a:bodyPr>
          <a:lstStyle/>
          <a:p>
            <a:pPr algn="ctr">
              <a:lnSpc>
                <a:spcPts val="4759"/>
              </a:lnSpc>
            </a:pPr>
            <a:r>
              <a:rPr lang="en-US" sz="3399">
                <a:solidFill>
                  <a:srgbClr val="000000"/>
                </a:solidFill>
                <a:latin typeface="Fira Sans Bold"/>
              </a:rPr>
              <a:t>Sustainability culture </a:t>
            </a:r>
          </a:p>
        </p:txBody>
      </p:sp>
      <p:sp>
        <p:nvSpPr>
          <p:cNvPr id="9" name="TextBox 9"/>
          <p:cNvSpPr txBox="1"/>
          <p:nvPr/>
        </p:nvSpPr>
        <p:spPr>
          <a:xfrm>
            <a:off x="651511" y="5207148"/>
            <a:ext cx="10592675" cy="577146"/>
          </a:xfrm>
          <a:prstGeom prst="rect">
            <a:avLst/>
          </a:prstGeom>
        </p:spPr>
        <p:txBody>
          <a:bodyPr wrap="square" lIns="0" tIns="0" rIns="0" bIns="0" rtlCol="0" anchor="t">
            <a:spAutoFit/>
          </a:bodyPr>
          <a:lstStyle/>
          <a:p>
            <a:pPr algn="ctr">
              <a:lnSpc>
                <a:spcPts val="4759"/>
              </a:lnSpc>
            </a:pPr>
            <a:r>
              <a:rPr lang="en-US" sz="3399">
                <a:solidFill>
                  <a:srgbClr val="000000"/>
                </a:solidFill>
                <a:latin typeface="Fira Sans Light"/>
              </a:rPr>
              <a:t>- Our recovering centers are  powered  by solar pans</a:t>
            </a:r>
          </a:p>
        </p:txBody>
      </p:sp>
      <p:sp>
        <p:nvSpPr>
          <p:cNvPr id="10" name="TextBox 10"/>
          <p:cNvSpPr txBox="1"/>
          <p:nvPr/>
        </p:nvSpPr>
        <p:spPr>
          <a:xfrm>
            <a:off x="-850987" y="6245050"/>
            <a:ext cx="10327768" cy="577146"/>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Open Sans Light"/>
              </a:rPr>
              <a:t>- </a:t>
            </a:r>
            <a:r>
              <a:rPr lang="fr-FR" sz="3399" dirty="0" err="1">
                <a:solidFill>
                  <a:srgbClr val="000000"/>
                </a:solidFill>
                <a:latin typeface="Open Sans Light"/>
              </a:rPr>
              <a:t>We</a:t>
            </a:r>
            <a:r>
              <a:rPr lang="fr-FR" sz="3399" dirty="0">
                <a:solidFill>
                  <a:srgbClr val="000000"/>
                </a:solidFill>
                <a:latin typeface="Open Sans Light"/>
              </a:rPr>
              <a:t> are u</a:t>
            </a:r>
            <a:r>
              <a:rPr lang="en-US" sz="3399" dirty="0">
                <a:solidFill>
                  <a:srgbClr val="000000"/>
                </a:solidFill>
                <a:latin typeface="Open Sans Light"/>
              </a:rPr>
              <a:t>sing </a:t>
            </a:r>
            <a:r>
              <a:rPr lang="fr-FR" sz="3399" dirty="0" err="1">
                <a:solidFill>
                  <a:srgbClr val="000000"/>
                </a:solidFill>
                <a:latin typeface="Open Sans Light"/>
              </a:rPr>
              <a:t>mostly</a:t>
            </a:r>
            <a:r>
              <a:rPr lang="fr-FR" sz="3399" dirty="0">
                <a:solidFill>
                  <a:srgbClr val="000000"/>
                </a:solidFill>
                <a:latin typeface="Open Sans Light"/>
              </a:rPr>
              <a:t> </a:t>
            </a:r>
            <a:r>
              <a:rPr lang="en-US" sz="3399" dirty="0">
                <a:solidFill>
                  <a:srgbClr val="000000"/>
                </a:solidFill>
                <a:latin typeface="Open Sans Light"/>
              </a:rPr>
              <a:t>local matierls</a:t>
            </a:r>
          </a:p>
        </p:txBody>
      </p:sp>
      <p:sp>
        <p:nvSpPr>
          <p:cNvPr id="11" name="TextBox 11"/>
          <p:cNvSpPr txBox="1"/>
          <p:nvPr/>
        </p:nvSpPr>
        <p:spPr>
          <a:xfrm>
            <a:off x="176094" y="7468613"/>
            <a:ext cx="10450581" cy="574196"/>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Open Sans Light"/>
              </a:rPr>
              <a:t>- </a:t>
            </a:r>
            <a:r>
              <a:rPr lang="fr-FR" sz="3399" dirty="0" err="1">
                <a:solidFill>
                  <a:srgbClr val="000000"/>
                </a:solidFill>
                <a:latin typeface="Open Sans Light"/>
              </a:rPr>
              <a:t>We</a:t>
            </a:r>
            <a:r>
              <a:rPr lang="fr-FR" sz="3399" dirty="0">
                <a:solidFill>
                  <a:srgbClr val="000000"/>
                </a:solidFill>
                <a:latin typeface="Open Sans Light"/>
              </a:rPr>
              <a:t> have a r</a:t>
            </a:r>
            <a:r>
              <a:rPr lang="en-US" sz="3399" dirty="0">
                <a:solidFill>
                  <a:srgbClr val="000000"/>
                </a:solidFill>
                <a:latin typeface="Open Sans Light"/>
              </a:rPr>
              <a:t>esponsible management of waste</a:t>
            </a:r>
          </a:p>
        </p:txBody>
      </p:sp>
      <p:sp>
        <p:nvSpPr>
          <p:cNvPr id="12" name="TextBox 12"/>
          <p:cNvSpPr txBox="1"/>
          <p:nvPr/>
        </p:nvSpPr>
        <p:spPr>
          <a:xfrm>
            <a:off x="904056" y="8437245"/>
            <a:ext cx="13251507" cy="580390"/>
          </a:xfrm>
          <a:prstGeom prst="rect">
            <a:avLst/>
          </a:prstGeom>
        </p:spPr>
        <p:txBody>
          <a:bodyPr lIns="0" tIns="0" rIns="0" bIns="0" rtlCol="0" anchor="t">
            <a:spAutoFit/>
          </a:bodyPr>
          <a:lstStyle/>
          <a:p>
            <a:pPr algn="ctr">
              <a:lnSpc>
                <a:spcPts val="4759"/>
              </a:lnSpc>
            </a:pPr>
            <a:r>
              <a:rPr lang="en-US" sz="3399" dirty="0">
                <a:solidFill>
                  <a:srgbClr val="000000"/>
                </a:solidFill>
                <a:latin typeface="Open Sans Light"/>
              </a:rPr>
              <a:t>- Raising awareness about sustainability among our team and guests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5C63"/>
        </a:solidFill>
        <a:effectLst/>
      </p:bgPr>
    </p:bg>
    <p:spTree>
      <p:nvGrpSpPr>
        <p:cNvPr id="1" name=""/>
        <p:cNvGrpSpPr/>
        <p:nvPr/>
      </p:nvGrpSpPr>
      <p:grpSpPr>
        <a:xfrm>
          <a:off x="0" y="0"/>
          <a:ext cx="0" cy="0"/>
          <a:chOff x="0" y="0"/>
          <a:chExt cx="0" cy="0"/>
        </a:xfrm>
      </p:grpSpPr>
      <p:grpSp>
        <p:nvGrpSpPr>
          <p:cNvPr id="2" name="Group 2"/>
          <p:cNvGrpSpPr/>
          <p:nvPr/>
        </p:nvGrpSpPr>
        <p:grpSpPr>
          <a:xfrm>
            <a:off x="11620599" y="8775184"/>
            <a:ext cx="8523290" cy="4392438"/>
            <a:chOff x="0" y="0"/>
            <a:chExt cx="10424273" cy="5372100"/>
          </a:xfrm>
        </p:grpSpPr>
        <p:sp>
          <p:nvSpPr>
            <p:cNvPr id="3" name="Freeform 3"/>
            <p:cNvSpPr/>
            <p:nvPr/>
          </p:nvSpPr>
          <p:spPr>
            <a:xfrm>
              <a:off x="0" y="0"/>
              <a:ext cx="10424273" cy="5372100"/>
            </a:xfrm>
            <a:custGeom>
              <a:avLst/>
              <a:gdLst/>
              <a:ahLst/>
              <a:cxnLst/>
              <a:rect l="l" t="t" r="r" b="b"/>
              <a:pathLst>
                <a:path w="10424273" h="5372100">
                  <a:moveTo>
                    <a:pt x="8873603" y="0"/>
                  </a:moveTo>
                  <a:lnTo>
                    <a:pt x="1550670" y="0"/>
                  </a:lnTo>
                  <a:lnTo>
                    <a:pt x="0" y="2686050"/>
                  </a:lnTo>
                  <a:lnTo>
                    <a:pt x="1550670" y="5372100"/>
                  </a:lnTo>
                  <a:lnTo>
                    <a:pt x="8873603" y="5372100"/>
                  </a:lnTo>
                  <a:lnTo>
                    <a:pt x="10424273" y="2686050"/>
                  </a:lnTo>
                  <a:lnTo>
                    <a:pt x="8873603" y="0"/>
                  </a:lnTo>
                  <a:close/>
                </a:path>
              </a:pathLst>
            </a:custGeom>
            <a:solidFill>
              <a:srgbClr val="62A0A4"/>
            </a:solidFill>
          </p:spPr>
        </p:sp>
      </p:grpSp>
      <p:grpSp>
        <p:nvGrpSpPr>
          <p:cNvPr id="4" name="Group 4"/>
          <p:cNvGrpSpPr/>
          <p:nvPr/>
        </p:nvGrpSpPr>
        <p:grpSpPr>
          <a:xfrm>
            <a:off x="9916665" y="9258300"/>
            <a:ext cx="3407869" cy="4392438"/>
            <a:chOff x="0" y="0"/>
            <a:chExt cx="4167939" cy="5372100"/>
          </a:xfrm>
        </p:grpSpPr>
        <p:sp>
          <p:nvSpPr>
            <p:cNvPr id="5" name="Freeform 5"/>
            <p:cNvSpPr/>
            <p:nvPr/>
          </p:nvSpPr>
          <p:spPr>
            <a:xfrm>
              <a:off x="0" y="0"/>
              <a:ext cx="4167939" cy="5372100"/>
            </a:xfrm>
            <a:custGeom>
              <a:avLst/>
              <a:gdLst/>
              <a:ahLst/>
              <a:cxnLst/>
              <a:rect l="l" t="t" r="r" b="b"/>
              <a:pathLst>
                <a:path w="4167939" h="5372100">
                  <a:moveTo>
                    <a:pt x="2617269" y="0"/>
                  </a:moveTo>
                  <a:lnTo>
                    <a:pt x="1550670" y="0"/>
                  </a:lnTo>
                  <a:lnTo>
                    <a:pt x="0" y="2686050"/>
                  </a:lnTo>
                  <a:lnTo>
                    <a:pt x="1550670" y="5372100"/>
                  </a:lnTo>
                  <a:lnTo>
                    <a:pt x="2617269" y="5372100"/>
                  </a:lnTo>
                  <a:lnTo>
                    <a:pt x="4167939" y="2686050"/>
                  </a:lnTo>
                  <a:lnTo>
                    <a:pt x="2617269" y="0"/>
                  </a:lnTo>
                  <a:close/>
                </a:path>
              </a:pathLst>
            </a:custGeom>
            <a:solidFill>
              <a:srgbClr val="B7D4D6"/>
            </a:solidFill>
          </p:spPr>
        </p:sp>
      </p:grpSp>
      <p:grpSp>
        <p:nvGrpSpPr>
          <p:cNvPr id="6" name="Group 6"/>
          <p:cNvGrpSpPr/>
          <p:nvPr/>
        </p:nvGrpSpPr>
        <p:grpSpPr>
          <a:xfrm rot="-10800000">
            <a:off x="-3602767" y="-3778684"/>
            <a:ext cx="11903735" cy="6226137"/>
            <a:chOff x="0" y="0"/>
            <a:chExt cx="10270904" cy="5372100"/>
          </a:xfrm>
        </p:grpSpPr>
        <p:sp>
          <p:nvSpPr>
            <p:cNvPr id="7" name="Freeform 7"/>
            <p:cNvSpPr/>
            <p:nvPr/>
          </p:nvSpPr>
          <p:spPr>
            <a:xfrm>
              <a:off x="0" y="0"/>
              <a:ext cx="10270904" cy="5372100"/>
            </a:xfrm>
            <a:custGeom>
              <a:avLst/>
              <a:gdLst/>
              <a:ahLst/>
              <a:cxnLst/>
              <a:rect l="l" t="t" r="r" b="b"/>
              <a:pathLst>
                <a:path w="10270904" h="5372100">
                  <a:moveTo>
                    <a:pt x="8720234" y="0"/>
                  </a:moveTo>
                  <a:lnTo>
                    <a:pt x="1550670" y="0"/>
                  </a:lnTo>
                  <a:lnTo>
                    <a:pt x="0" y="2686050"/>
                  </a:lnTo>
                  <a:lnTo>
                    <a:pt x="1550670" y="5372100"/>
                  </a:lnTo>
                  <a:lnTo>
                    <a:pt x="8720234" y="5372100"/>
                  </a:lnTo>
                  <a:lnTo>
                    <a:pt x="10270904" y="2686050"/>
                  </a:lnTo>
                  <a:lnTo>
                    <a:pt x="8720234" y="0"/>
                  </a:lnTo>
                  <a:close/>
                </a:path>
              </a:pathLst>
            </a:custGeom>
            <a:solidFill>
              <a:srgbClr val="FCFDFD"/>
            </a:solidFill>
          </p:spPr>
        </p:sp>
      </p:grpSp>
      <p:pic>
        <p:nvPicPr>
          <p:cNvPr id="8" name="Picture 8"/>
          <p:cNvPicPr>
            <a:picLocks noChangeAspect="1"/>
          </p:cNvPicPr>
          <p:nvPr/>
        </p:nvPicPr>
        <p:blipFill>
          <a:blip r:embed="rId2"/>
          <a:srcRect/>
          <a:stretch>
            <a:fillRect/>
          </a:stretch>
        </p:blipFill>
        <p:spPr>
          <a:xfrm>
            <a:off x="925693" y="-330495"/>
            <a:ext cx="4900984" cy="3008301"/>
          </a:xfrm>
          <a:prstGeom prst="rect">
            <a:avLst/>
          </a:prstGeom>
        </p:spPr>
      </p:pic>
      <p:grpSp>
        <p:nvGrpSpPr>
          <p:cNvPr id="9" name="Group 9"/>
          <p:cNvGrpSpPr/>
          <p:nvPr/>
        </p:nvGrpSpPr>
        <p:grpSpPr>
          <a:xfrm>
            <a:off x="4377188" y="3750505"/>
            <a:ext cx="9533625" cy="4605216"/>
            <a:chOff x="0" y="0"/>
            <a:chExt cx="12711500" cy="6140288"/>
          </a:xfrm>
        </p:grpSpPr>
        <p:sp>
          <p:nvSpPr>
            <p:cNvPr id="10" name="TextBox 10"/>
            <p:cNvSpPr txBox="1"/>
            <p:nvPr/>
          </p:nvSpPr>
          <p:spPr>
            <a:xfrm>
              <a:off x="0" y="70961"/>
              <a:ext cx="12711500" cy="3942077"/>
            </a:xfrm>
            <a:prstGeom prst="rect">
              <a:avLst/>
            </a:prstGeom>
          </p:spPr>
          <p:txBody>
            <a:bodyPr lIns="0" tIns="0" rIns="0" bIns="0" rtlCol="0" anchor="t">
              <a:spAutoFit/>
            </a:bodyPr>
            <a:lstStyle/>
            <a:p>
              <a:pPr algn="ctr">
                <a:lnSpc>
                  <a:spcPts val="7674"/>
                </a:lnSpc>
              </a:pPr>
              <a:r>
                <a:rPr lang="en-US" sz="6976">
                  <a:solidFill>
                    <a:srgbClr val="FFFFFF"/>
                  </a:solidFill>
                  <a:latin typeface="Fira Sans Medium Bold"/>
                </a:rPr>
                <a:t>Thank you for your attention !!</a:t>
              </a:r>
            </a:p>
            <a:p>
              <a:pPr marL="0" lvl="0" indent="0" algn="ctr">
                <a:lnSpc>
                  <a:spcPts val="7674"/>
                </a:lnSpc>
                <a:spcBef>
                  <a:spcPct val="0"/>
                </a:spcBef>
              </a:pPr>
              <a:endParaRPr lang="en-US" sz="6976">
                <a:solidFill>
                  <a:srgbClr val="FFFFFF"/>
                </a:solidFill>
                <a:latin typeface="Fira Sans Medium Bold"/>
              </a:endParaRPr>
            </a:p>
          </p:txBody>
        </p:sp>
        <p:sp>
          <p:nvSpPr>
            <p:cNvPr id="11" name="TextBox 11"/>
            <p:cNvSpPr txBox="1"/>
            <p:nvPr/>
          </p:nvSpPr>
          <p:spPr>
            <a:xfrm>
              <a:off x="889262" y="4500064"/>
              <a:ext cx="10932975" cy="1629541"/>
            </a:xfrm>
            <a:prstGeom prst="rect">
              <a:avLst/>
            </a:prstGeom>
          </p:spPr>
          <p:txBody>
            <a:bodyPr lIns="0" tIns="0" rIns="0" bIns="0" rtlCol="0" anchor="t">
              <a:spAutoFit/>
            </a:bodyPr>
            <a:lstStyle/>
            <a:p>
              <a:pPr marL="0" lvl="0" indent="0" algn="ctr">
                <a:lnSpc>
                  <a:spcPts val="3261"/>
                </a:lnSpc>
                <a:spcBef>
                  <a:spcPct val="0"/>
                </a:spcBef>
              </a:pPr>
              <a:r>
                <a:rPr lang="en-US" sz="2508" spc="-50">
                  <a:solidFill>
                    <a:srgbClr val="FFFFFF"/>
                  </a:solidFill>
                  <a:latin typeface="Fira Sans Medium"/>
                </a:rPr>
                <a:t>Don’t forget to vist our </a:t>
              </a:r>
              <a:r>
                <a:rPr lang="en-US" sz="2508" u="none" spc="-50">
                  <a:solidFill>
                    <a:srgbClr val="FFFFFF"/>
                  </a:solidFill>
                  <a:latin typeface="Fira Sans Medium"/>
                </a:rPr>
                <a:t> web site </a:t>
              </a:r>
            </a:p>
            <a:p>
              <a:pPr marL="0" lvl="0" indent="0" algn="ctr">
                <a:lnSpc>
                  <a:spcPts val="3261"/>
                </a:lnSpc>
                <a:spcBef>
                  <a:spcPct val="0"/>
                </a:spcBef>
              </a:pPr>
              <a:r>
                <a:rPr lang="en-US" sz="2508" u="none" spc="-50">
                  <a:solidFill>
                    <a:srgbClr val="FFFFFF"/>
                  </a:solidFill>
                  <a:latin typeface="Fira Sans Medium"/>
                </a:rPr>
                <a:t>www.smedi.com.tn</a:t>
              </a:r>
            </a:p>
            <a:p>
              <a:pPr marL="0" lvl="0" indent="0" algn="ctr">
                <a:lnSpc>
                  <a:spcPts val="3261"/>
                </a:lnSpc>
                <a:spcBef>
                  <a:spcPct val="0"/>
                </a:spcBef>
              </a:pPr>
              <a:r>
                <a:rPr lang="en-US" sz="2508" u="none" spc="-50">
                  <a:solidFill>
                    <a:srgbClr val="FFFFFF"/>
                  </a:solidFill>
                  <a:latin typeface="Fira Sans Medium"/>
                </a:rPr>
                <a:t>and Facebook page : Smedi santé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1965" y="2089661"/>
            <a:ext cx="15663472" cy="2830396"/>
          </a:xfrm>
          <a:prstGeom prst="rect">
            <a:avLst/>
          </a:prstGeom>
        </p:spPr>
        <p:txBody>
          <a:bodyPr lIns="0" tIns="0" rIns="0" bIns="0" rtlCol="0" anchor="t">
            <a:spAutoFit/>
          </a:bodyPr>
          <a:lstStyle/>
          <a:p>
            <a:pPr algn="ctr">
              <a:lnSpc>
                <a:spcPts val="5693"/>
              </a:lnSpc>
            </a:pPr>
            <a:endParaRPr/>
          </a:p>
          <a:p>
            <a:pPr algn="ctr">
              <a:lnSpc>
                <a:spcPts val="5693"/>
              </a:lnSpc>
            </a:pPr>
            <a:r>
              <a:rPr lang="en-US" sz="4067">
                <a:solidFill>
                  <a:srgbClr val="01676D"/>
                </a:solidFill>
                <a:latin typeface="Open Sans Extra Bold"/>
              </a:rPr>
              <a:t>The Recovery and Rehabilitation centre aims to ?</a:t>
            </a:r>
          </a:p>
          <a:p>
            <a:pPr algn="ctr">
              <a:lnSpc>
                <a:spcPts val="5693"/>
              </a:lnSpc>
            </a:pPr>
            <a:endParaRPr lang="en-US" sz="4067">
              <a:solidFill>
                <a:srgbClr val="01676D"/>
              </a:solidFill>
              <a:latin typeface="Open Sans Extra Bold"/>
            </a:endParaRPr>
          </a:p>
          <a:p>
            <a:pPr algn="ctr">
              <a:lnSpc>
                <a:spcPts val="5693"/>
              </a:lnSpc>
            </a:pPr>
            <a:endParaRPr lang="en-US" sz="4067">
              <a:solidFill>
                <a:srgbClr val="01676D"/>
              </a:solidFill>
              <a:latin typeface="Open Sans Extra Bold"/>
            </a:endParaRPr>
          </a:p>
        </p:txBody>
      </p:sp>
      <p:sp>
        <p:nvSpPr>
          <p:cNvPr id="3" name="TextBox 3"/>
          <p:cNvSpPr txBox="1"/>
          <p:nvPr/>
        </p:nvSpPr>
        <p:spPr>
          <a:xfrm>
            <a:off x="1172718" y="4738356"/>
            <a:ext cx="14350454" cy="1057275"/>
          </a:xfrm>
          <a:prstGeom prst="rect">
            <a:avLst/>
          </a:prstGeom>
        </p:spPr>
        <p:txBody>
          <a:bodyPr lIns="0" tIns="0" rIns="0" bIns="0" rtlCol="0" anchor="t">
            <a:spAutoFit/>
          </a:bodyPr>
          <a:lstStyle/>
          <a:p>
            <a:pPr>
              <a:lnSpc>
                <a:spcPts val="4200"/>
              </a:lnSpc>
            </a:pPr>
            <a:r>
              <a:rPr lang="en-US" sz="3000" dirty="0">
                <a:solidFill>
                  <a:srgbClr val="000000"/>
                </a:solidFill>
                <a:latin typeface="Fira Sans Medium"/>
              </a:rPr>
              <a:t>1-  Ensure the safety and comfort of the patient on return from the </a:t>
            </a:r>
            <a:r>
              <a:rPr lang="fr-FR" sz="3000" dirty="0" err="1">
                <a:solidFill>
                  <a:srgbClr val="000000"/>
                </a:solidFill>
                <a:latin typeface="Fira Sans Medium"/>
              </a:rPr>
              <a:t>hospital</a:t>
            </a:r>
            <a:endParaRPr lang="en-US" sz="3000" dirty="0">
              <a:solidFill>
                <a:srgbClr val="000000"/>
              </a:solidFill>
              <a:latin typeface="Fira Sans Medium"/>
            </a:endParaRPr>
          </a:p>
          <a:p>
            <a:pPr>
              <a:lnSpc>
                <a:spcPts val="4200"/>
              </a:lnSpc>
            </a:pPr>
            <a:endParaRPr lang="en-US" sz="3000" dirty="0">
              <a:solidFill>
                <a:srgbClr val="000000"/>
              </a:solidFill>
              <a:latin typeface="Fira Sans Medium"/>
            </a:endParaRPr>
          </a:p>
        </p:txBody>
      </p:sp>
      <p:grpSp>
        <p:nvGrpSpPr>
          <p:cNvPr id="4" name="Group 4"/>
          <p:cNvGrpSpPr/>
          <p:nvPr/>
        </p:nvGrpSpPr>
        <p:grpSpPr>
          <a:xfrm rot="-10800000">
            <a:off x="13983875" y="-3866040"/>
            <a:ext cx="4963124" cy="5502224"/>
            <a:chOff x="0" y="0"/>
            <a:chExt cx="4845749" cy="5372100"/>
          </a:xfrm>
        </p:grpSpPr>
        <p:sp>
          <p:nvSpPr>
            <p:cNvPr id="5" name="Freeform 5"/>
            <p:cNvSpPr/>
            <p:nvPr/>
          </p:nvSpPr>
          <p:spPr>
            <a:xfrm>
              <a:off x="0" y="0"/>
              <a:ext cx="4845749" cy="5372100"/>
            </a:xfrm>
            <a:custGeom>
              <a:avLst/>
              <a:gdLst/>
              <a:ahLst/>
              <a:cxnLst/>
              <a:rect l="l" t="t" r="r" b="b"/>
              <a:pathLst>
                <a:path w="4845749" h="5372100">
                  <a:moveTo>
                    <a:pt x="3295079" y="0"/>
                  </a:moveTo>
                  <a:lnTo>
                    <a:pt x="1550670" y="0"/>
                  </a:lnTo>
                  <a:lnTo>
                    <a:pt x="0" y="2686050"/>
                  </a:lnTo>
                  <a:lnTo>
                    <a:pt x="1550670" y="5372100"/>
                  </a:lnTo>
                  <a:lnTo>
                    <a:pt x="3295079" y="5372100"/>
                  </a:lnTo>
                  <a:lnTo>
                    <a:pt x="4845749" y="2686050"/>
                  </a:lnTo>
                  <a:lnTo>
                    <a:pt x="3295079" y="0"/>
                  </a:lnTo>
                  <a:close/>
                </a:path>
              </a:pathLst>
            </a:custGeom>
            <a:solidFill>
              <a:srgbClr val="B7D4D6"/>
            </a:solidFill>
          </p:spPr>
        </p:sp>
      </p:grpSp>
      <p:grpSp>
        <p:nvGrpSpPr>
          <p:cNvPr id="6" name="Group 6"/>
          <p:cNvGrpSpPr/>
          <p:nvPr/>
        </p:nvGrpSpPr>
        <p:grpSpPr>
          <a:xfrm rot="-10800000">
            <a:off x="-2844311" y="-3090040"/>
            <a:ext cx="18492627" cy="5502224"/>
            <a:chOff x="0" y="0"/>
            <a:chExt cx="18055289" cy="5372100"/>
          </a:xfrm>
        </p:grpSpPr>
        <p:sp>
          <p:nvSpPr>
            <p:cNvPr id="7" name="Freeform 7"/>
            <p:cNvSpPr/>
            <p:nvPr/>
          </p:nvSpPr>
          <p:spPr>
            <a:xfrm>
              <a:off x="0" y="0"/>
              <a:ext cx="18055289" cy="5372100"/>
            </a:xfrm>
            <a:custGeom>
              <a:avLst/>
              <a:gdLst/>
              <a:ahLst/>
              <a:cxnLst/>
              <a:rect l="l" t="t" r="r" b="b"/>
              <a:pathLst>
                <a:path w="18055289" h="5372100">
                  <a:moveTo>
                    <a:pt x="16504619" y="0"/>
                  </a:moveTo>
                  <a:lnTo>
                    <a:pt x="1550670" y="0"/>
                  </a:lnTo>
                  <a:lnTo>
                    <a:pt x="0" y="2686050"/>
                  </a:lnTo>
                  <a:lnTo>
                    <a:pt x="1550670" y="5372100"/>
                  </a:lnTo>
                  <a:lnTo>
                    <a:pt x="16504619" y="5372100"/>
                  </a:lnTo>
                  <a:lnTo>
                    <a:pt x="18055289" y="2686050"/>
                  </a:lnTo>
                  <a:lnTo>
                    <a:pt x="16504619" y="0"/>
                  </a:lnTo>
                  <a:close/>
                </a:path>
              </a:pathLst>
            </a:custGeom>
            <a:solidFill>
              <a:srgbClr val="01676D"/>
            </a:solidFill>
          </p:spPr>
        </p:sp>
      </p:grpSp>
      <p:sp>
        <p:nvSpPr>
          <p:cNvPr id="8" name="TextBox 8"/>
          <p:cNvSpPr txBox="1"/>
          <p:nvPr/>
        </p:nvSpPr>
        <p:spPr>
          <a:xfrm>
            <a:off x="1028700" y="942975"/>
            <a:ext cx="9880876"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Recovering Centers</a:t>
            </a:r>
          </a:p>
        </p:txBody>
      </p:sp>
      <p:sp>
        <p:nvSpPr>
          <p:cNvPr id="9" name="TextBox 9"/>
          <p:cNvSpPr txBox="1"/>
          <p:nvPr/>
        </p:nvSpPr>
        <p:spPr>
          <a:xfrm>
            <a:off x="1172718" y="5386781"/>
            <a:ext cx="14018940" cy="1590675"/>
          </a:xfrm>
          <a:prstGeom prst="rect">
            <a:avLst/>
          </a:prstGeom>
        </p:spPr>
        <p:txBody>
          <a:bodyPr lIns="0" tIns="0" rIns="0" bIns="0" rtlCol="0" anchor="t">
            <a:spAutoFit/>
          </a:bodyPr>
          <a:lstStyle/>
          <a:p>
            <a:pPr>
              <a:lnSpc>
                <a:spcPts val="4200"/>
              </a:lnSpc>
            </a:pPr>
            <a:endParaRPr dirty="0"/>
          </a:p>
          <a:p>
            <a:pPr>
              <a:lnSpc>
                <a:spcPts val="4200"/>
              </a:lnSpc>
            </a:pPr>
            <a:r>
              <a:rPr lang="en-US" sz="3000" dirty="0">
                <a:solidFill>
                  <a:srgbClr val="000000"/>
                </a:solidFill>
                <a:latin typeface="Fira Sans Medium"/>
              </a:rPr>
              <a:t>2- Enable the patient to regain as much autonomy as possible</a:t>
            </a:r>
            <a:r>
              <a:rPr lang="fr-FR" sz="3000" dirty="0">
                <a:solidFill>
                  <a:srgbClr val="000000"/>
                </a:solidFill>
                <a:latin typeface="Fira Sans Medium"/>
              </a:rPr>
              <a:t> as </a:t>
            </a:r>
            <a:r>
              <a:rPr lang="fr-FR" sz="3000" dirty="0" err="1">
                <a:solidFill>
                  <a:srgbClr val="000000"/>
                </a:solidFill>
                <a:latin typeface="Fira Sans Medium"/>
              </a:rPr>
              <a:t>fast</a:t>
            </a:r>
            <a:r>
              <a:rPr lang="fr-FR" sz="3000" dirty="0">
                <a:solidFill>
                  <a:srgbClr val="000000"/>
                </a:solidFill>
                <a:latin typeface="Fira Sans Medium"/>
              </a:rPr>
              <a:t> as possible</a:t>
            </a:r>
            <a:r>
              <a:rPr lang="en-US" sz="3000" dirty="0">
                <a:solidFill>
                  <a:srgbClr val="000000"/>
                </a:solidFill>
                <a:latin typeface="Fira Sans Medium"/>
              </a:rPr>
              <a:t> </a:t>
            </a:r>
          </a:p>
          <a:p>
            <a:pPr>
              <a:lnSpc>
                <a:spcPts val="4200"/>
              </a:lnSpc>
            </a:pPr>
            <a:endParaRPr lang="en-US" sz="3000" dirty="0">
              <a:solidFill>
                <a:srgbClr val="000000"/>
              </a:solidFill>
              <a:latin typeface="Fira Sans Medium"/>
            </a:endParaRPr>
          </a:p>
        </p:txBody>
      </p:sp>
      <p:sp>
        <p:nvSpPr>
          <p:cNvPr id="10" name="TextBox 10"/>
          <p:cNvSpPr txBox="1"/>
          <p:nvPr/>
        </p:nvSpPr>
        <p:spPr>
          <a:xfrm>
            <a:off x="1282552" y="6445201"/>
            <a:ext cx="11411866" cy="1583126"/>
          </a:xfrm>
          <a:prstGeom prst="rect">
            <a:avLst/>
          </a:prstGeom>
        </p:spPr>
        <p:txBody>
          <a:bodyPr wrap="square" lIns="0" tIns="0" rIns="0" bIns="0" rtlCol="0" anchor="t">
            <a:spAutoFit/>
          </a:bodyPr>
          <a:lstStyle/>
          <a:p>
            <a:pPr>
              <a:lnSpc>
                <a:spcPts val="4200"/>
              </a:lnSpc>
            </a:pPr>
            <a:endParaRPr dirty="0"/>
          </a:p>
          <a:p>
            <a:pPr>
              <a:lnSpc>
                <a:spcPts val="4200"/>
              </a:lnSpc>
            </a:pPr>
            <a:r>
              <a:rPr lang="en-US" sz="3000" dirty="0">
                <a:solidFill>
                  <a:srgbClr val="000000"/>
                </a:solidFill>
                <a:latin typeface="Fira Sans Medium"/>
              </a:rPr>
              <a:t>3- Prevent possible complications related to the operation.</a:t>
            </a:r>
          </a:p>
          <a:p>
            <a:pPr>
              <a:lnSpc>
                <a:spcPts val="4200"/>
              </a:lnSpc>
            </a:pPr>
            <a:endParaRPr lang="en-US" sz="3000" dirty="0">
              <a:solidFill>
                <a:srgbClr val="000000"/>
              </a:solidFill>
              <a:latin typeface="Fira Sans Medium"/>
            </a:endParaRPr>
          </a:p>
        </p:txBody>
      </p:sp>
      <p:sp>
        <p:nvSpPr>
          <p:cNvPr id="11" name="TextBox 11"/>
          <p:cNvSpPr txBox="1"/>
          <p:nvPr/>
        </p:nvSpPr>
        <p:spPr>
          <a:xfrm>
            <a:off x="1282552" y="7890054"/>
            <a:ext cx="10615836" cy="1057275"/>
          </a:xfrm>
          <a:prstGeom prst="rect">
            <a:avLst/>
          </a:prstGeom>
        </p:spPr>
        <p:txBody>
          <a:bodyPr lIns="0" tIns="0" rIns="0" bIns="0" rtlCol="0" anchor="t">
            <a:spAutoFit/>
          </a:bodyPr>
          <a:lstStyle/>
          <a:p>
            <a:pPr>
              <a:lnSpc>
                <a:spcPts val="4200"/>
              </a:lnSpc>
            </a:pPr>
            <a:endParaRPr/>
          </a:p>
          <a:p>
            <a:pPr>
              <a:lnSpc>
                <a:spcPts val="4200"/>
              </a:lnSpc>
            </a:pPr>
            <a:r>
              <a:rPr lang="en-US" sz="3000">
                <a:solidFill>
                  <a:srgbClr val="000000"/>
                </a:solidFill>
                <a:latin typeface="Fira Sans Medium"/>
              </a:rPr>
              <a:t>4- Enable the patient to manage his or her possible disability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73151" y="2775761"/>
            <a:ext cx="1576394" cy="1513338"/>
          </a:xfrm>
          <a:prstGeom prst="rect">
            <a:avLst/>
          </a:prstGeom>
        </p:spPr>
      </p:pic>
      <p:sp>
        <p:nvSpPr>
          <p:cNvPr id="3" name="TextBox 3"/>
          <p:cNvSpPr txBox="1"/>
          <p:nvPr/>
        </p:nvSpPr>
        <p:spPr>
          <a:xfrm>
            <a:off x="2605669" y="2872530"/>
            <a:ext cx="12382908" cy="2062479"/>
          </a:xfrm>
          <a:prstGeom prst="rect">
            <a:avLst/>
          </a:prstGeom>
        </p:spPr>
        <p:txBody>
          <a:bodyPr lIns="0" tIns="0" rIns="0" bIns="0" rtlCol="0" anchor="t">
            <a:spAutoFit/>
          </a:bodyPr>
          <a:lstStyle/>
          <a:p>
            <a:pPr algn="ctr">
              <a:lnSpc>
                <a:spcPts val="5495"/>
              </a:lnSpc>
            </a:pPr>
            <a:r>
              <a:rPr lang="en-US" sz="3925">
                <a:solidFill>
                  <a:srgbClr val="01676D"/>
                </a:solidFill>
                <a:latin typeface="Open Sans Extra Bold"/>
              </a:rPr>
              <a:t>Reeducation                                   Rehabilitation  </a:t>
            </a:r>
          </a:p>
          <a:p>
            <a:pPr algn="ctr">
              <a:lnSpc>
                <a:spcPts val="5495"/>
              </a:lnSpc>
            </a:pPr>
            <a:endParaRPr lang="en-US" sz="3925">
              <a:solidFill>
                <a:srgbClr val="01676D"/>
              </a:solidFill>
              <a:latin typeface="Open Sans Extra Bold"/>
            </a:endParaRPr>
          </a:p>
          <a:p>
            <a:pPr algn="ctr">
              <a:lnSpc>
                <a:spcPts val="5495"/>
              </a:lnSpc>
            </a:pPr>
            <a:endParaRPr lang="en-US" sz="3925">
              <a:solidFill>
                <a:srgbClr val="01676D"/>
              </a:solidFill>
              <a:latin typeface="Open Sans Extra Bold"/>
            </a:endParaRPr>
          </a:p>
        </p:txBody>
      </p:sp>
      <p:sp>
        <p:nvSpPr>
          <p:cNvPr id="4" name="AutoShape 4"/>
          <p:cNvSpPr/>
          <p:nvPr/>
        </p:nvSpPr>
        <p:spPr>
          <a:xfrm rot="-5400000">
            <a:off x="5453278" y="7081526"/>
            <a:ext cx="5626992" cy="0"/>
          </a:xfrm>
          <a:prstGeom prst="line">
            <a:avLst/>
          </a:prstGeom>
          <a:ln w="38100" cap="flat">
            <a:solidFill>
              <a:srgbClr val="000000">
                <a:alpha val="40784"/>
              </a:srgbClr>
            </a:solidFill>
            <a:prstDash val="solid"/>
            <a:headEnd type="none" w="sm" len="sm"/>
            <a:tailEnd type="none" w="sm" len="sm"/>
          </a:ln>
        </p:spPr>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4746" y="7758145"/>
            <a:ext cx="1663122" cy="1697063"/>
          </a:xfrm>
          <a:prstGeom prst="rect">
            <a:avLst/>
          </a:prstGeom>
        </p:spPr>
      </p:pic>
      <p:grpSp>
        <p:nvGrpSpPr>
          <p:cNvPr id="6" name="Group 6"/>
          <p:cNvGrpSpPr/>
          <p:nvPr/>
        </p:nvGrpSpPr>
        <p:grpSpPr>
          <a:xfrm rot="-10800000">
            <a:off x="13983875" y="-3866040"/>
            <a:ext cx="4963124" cy="5502224"/>
            <a:chOff x="0" y="0"/>
            <a:chExt cx="4845749" cy="5372100"/>
          </a:xfrm>
        </p:grpSpPr>
        <p:sp>
          <p:nvSpPr>
            <p:cNvPr id="7" name="Freeform 7"/>
            <p:cNvSpPr/>
            <p:nvPr/>
          </p:nvSpPr>
          <p:spPr>
            <a:xfrm>
              <a:off x="0" y="0"/>
              <a:ext cx="4845749" cy="5372100"/>
            </a:xfrm>
            <a:custGeom>
              <a:avLst/>
              <a:gdLst/>
              <a:ahLst/>
              <a:cxnLst/>
              <a:rect l="l" t="t" r="r" b="b"/>
              <a:pathLst>
                <a:path w="4845749" h="5372100">
                  <a:moveTo>
                    <a:pt x="3295079" y="0"/>
                  </a:moveTo>
                  <a:lnTo>
                    <a:pt x="1550670" y="0"/>
                  </a:lnTo>
                  <a:lnTo>
                    <a:pt x="0" y="2686050"/>
                  </a:lnTo>
                  <a:lnTo>
                    <a:pt x="1550670" y="5372100"/>
                  </a:lnTo>
                  <a:lnTo>
                    <a:pt x="3295079" y="5372100"/>
                  </a:lnTo>
                  <a:lnTo>
                    <a:pt x="4845749" y="2686050"/>
                  </a:lnTo>
                  <a:lnTo>
                    <a:pt x="3295079" y="0"/>
                  </a:lnTo>
                  <a:close/>
                </a:path>
              </a:pathLst>
            </a:custGeom>
            <a:solidFill>
              <a:srgbClr val="B7D4D6"/>
            </a:solidFill>
          </p:spPr>
        </p:sp>
      </p:grpSp>
      <p:grpSp>
        <p:nvGrpSpPr>
          <p:cNvPr id="8" name="Group 8"/>
          <p:cNvGrpSpPr/>
          <p:nvPr/>
        </p:nvGrpSpPr>
        <p:grpSpPr>
          <a:xfrm rot="-10800000">
            <a:off x="-2844311" y="-3090040"/>
            <a:ext cx="18492627" cy="5502224"/>
            <a:chOff x="0" y="0"/>
            <a:chExt cx="18055289" cy="5372100"/>
          </a:xfrm>
        </p:grpSpPr>
        <p:sp>
          <p:nvSpPr>
            <p:cNvPr id="9" name="Freeform 9"/>
            <p:cNvSpPr/>
            <p:nvPr/>
          </p:nvSpPr>
          <p:spPr>
            <a:xfrm>
              <a:off x="0" y="0"/>
              <a:ext cx="18055289" cy="5372100"/>
            </a:xfrm>
            <a:custGeom>
              <a:avLst/>
              <a:gdLst/>
              <a:ahLst/>
              <a:cxnLst/>
              <a:rect l="l" t="t" r="r" b="b"/>
              <a:pathLst>
                <a:path w="18055289" h="5372100">
                  <a:moveTo>
                    <a:pt x="16504619" y="0"/>
                  </a:moveTo>
                  <a:lnTo>
                    <a:pt x="1550670" y="0"/>
                  </a:lnTo>
                  <a:lnTo>
                    <a:pt x="0" y="2686050"/>
                  </a:lnTo>
                  <a:lnTo>
                    <a:pt x="1550670" y="5372100"/>
                  </a:lnTo>
                  <a:lnTo>
                    <a:pt x="16504619" y="5372100"/>
                  </a:lnTo>
                  <a:lnTo>
                    <a:pt x="18055289" y="2686050"/>
                  </a:lnTo>
                  <a:lnTo>
                    <a:pt x="16504619" y="0"/>
                  </a:lnTo>
                  <a:close/>
                </a:path>
              </a:pathLst>
            </a:custGeom>
            <a:solidFill>
              <a:srgbClr val="01676D"/>
            </a:solidFill>
          </p:spPr>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63077" y="7107246"/>
            <a:ext cx="2096891" cy="2151054"/>
          </a:xfrm>
          <a:prstGeom prst="rect">
            <a:avLst/>
          </a:prstGeom>
        </p:spPr>
      </p:pic>
      <p:sp>
        <p:nvSpPr>
          <p:cNvPr id="11" name="TextBox 11"/>
          <p:cNvSpPr txBox="1"/>
          <p:nvPr/>
        </p:nvSpPr>
        <p:spPr>
          <a:xfrm>
            <a:off x="1322707" y="5031778"/>
            <a:ext cx="6250444" cy="1969322"/>
          </a:xfrm>
          <a:prstGeom prst="rect">
            <a:avLst/>
          </a:prstGeom>
        </p:spPr>
        <p:txBody>
          <a:bodyPr lIns="0" tIns="0" rIns="0" bIns="0" rtlCol="0" anchor="t">
            <a:spAutoFit/>
          </a:bodyPr>
          <a:lstStyle/>
          <a:p>
            <a:pPr algn="just">
              <a:lnSpc>
                <a:spcPts val="3865"/>
              </a:lnSpc>
              <a:spcBef>
                <a:spcPct val="0"/>
              </a:spcBef>
            </a:pPr>
            <a:r>
              <a:rPr lang="en-US" sz="2760" dirty="0">
                <a:solidFill>
                  <a:srgbClr val="000000"/>
                </a:solidFill>
                <a:latin typeface="Fira Sans Medium"/>
              </a:rPr>
              <a:t>Restore autonomy</a:t>
            </a:r>
          </a:p>
          <a:p>
            <a:pPr marL="596098" lvl="1" indent="-298049" algn="just">
              <a:lnSpc>
                <a:spcPts val="3865"/>
              </a:lnSpc>
              <a:buFont typeface="Arial"/>
              <a:buChar char="•"/>
            </a:pPr>
            <a:r>
              <a:rPr lang="en-US" sz="2760" dirty="0">
                <a:solidFill>
                  <a:srgbClr val="000000"/>
                </a:solidFill>
                <a:latin typeface="Fira Sans Medium"/>
              </a:rPr>
              <a:t>as much  as possible </a:t>
            </a:r>
          </a:p>
          <a:p>
            <a:pPr marL="596098" lvl="1" indent="-298049" algn="just">
              <a:lnSpc>
                <a:spcPts val="3865"/>
              </a:lnSpc>
              <a:buFont typeface="Arial"/>
              <a:buChar char="•"/>
            </a:pPr>
            <a:r>
              <a:rPr lang="en-US" sz="2760" dirty="0">
                <a:solidFill>
                  <a:srgbClr val="000000"/>
                </a:solidFill>
                <a:latin typeface="Fira Sans Medium"/>
              </a:rPr>
              <a:t>as fast as possible</a:t>
            </a:r>
          </a:p>
          <a:p>
            <a:pPr algn="just">
              <a:lnSpc>
                <a:spcPts val="3865"/>
              </a:lnSpc>
            </a:pPr>
            <a:endParaRPr lang="en-US" sz="2760" dirty="0">
              <a:solidFill>
                <a:srgbClr val="000000"/>
              </a:solidFill>
              <a:latin typeface="Fira Sans Medium"/>
            </a:endParaRPr>
          </a:p>
        </p:txBody>
      </p:sp>
      <p:sp>
        <p:nvSpPr>
          <p:cNvPr id="12" name="TextBox 12"/>
          <p:cNvSpPr txBox="1"/>
          <p:nvPr/>
        </p:nvSpPr>
        <p:spPr>
          <a:xfrm>
            <a:off x="9963097" y="4963334"/>
            <a:ext cx="5618750" cy="1200439"/>
          </a:xfrm>
          <a:prstGeom prst="rect">
            <a:avLst/>
          </a:prstGeom>
        </p:spPr>
        <p:txBody>
          <a:bodyPr lIns="0" tIns="0" rIns="0" bIns="0" rtlCol="0" anchor="t">
            <a:spAutoFit/>
          </a:bodyPr>
          <a:lstStyle/>
          <a:p>
            <a:pPr algn="ctr">
              <a:lnSpc>
                <a:spcPts val="4853"/>
              </a:lnSpc>
              <a:spcBef>
                <a:spcPct val="0"/>
              </a:spcBef>
            </a:pPr>
            <a:r>
              <a:rPr lang="en-US" sz="3466" dirty="0">
                <a:solidFill>
                  <a:srgbClr val="000000"/>
                </a:solidFill>
                <a:latin typeface="Fira Sans Medium"/>
              </a:rPr>
              <a:t>To optimize functioning and</a:t>
            </a:r>
          </a:p>
          <a:p>
            <a:pPr algn="ctr">
              <a:lnSpc>
                <a:spcPts val="4853"/>
              </a:lnSpc>
              <a:spcBef>
                <a:spcPct val="0"/>
              </a:spcBef>
            </a:pPr>
            <a:r>
              <a:rPr lang="en-US" sz="3466" dirty="0">
                <a:solidFill>
                  <a:srgbClr val="000000"/>
                </a:solidFill>
                <a:latin typeface="Fira Sans Medium"/>
              </a:rPr>
              <a:t> </a:t>
            </a:r>
            <a:r>
              <a:rPr lang="en-US" sz="3466" dirty="0">
                <a:solidFill>
                  <a:srgbClr val="01676D"/>
                </a:solidFill>
                <a:latin typeface="Fira Sans Medium Bold"/>
              </a:rPr>
              <a:t>REDUCE</a:t>
            </a:r>
            <a:r>
              <a:rPr lang="en-US" sz="3466" dirty="0">
                <a:solidFill>
                  <a:srgbClr val="000000"/>
                </a:solidFill>
                <a:latin typeface="Fira Sans Medium"/>
              </a:rPr>
              <a:t> disability</a:t>
            </a:r>
          </a:p>
        </p:txBody>
      </p:sp>
      <p:sp>
        <p:nvSpPr>
          <p:cNvPr id="13" name="TextBox 13"/>
          <p:cNvSpPr txBox="1"/>
          <p:nvPr/>
        </p:nvSpPr>
        <p:spPr>
          <a:xfrm>
            <a:off x="1028700" y="942975"/>
            <a:ext cx="9880876"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Recovering Centers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3983875" y="-3866040"/>
            <a:ext cx="4963124" cy="5502224"/>
            <a:chOff x="0" y="0"/>
            <a:chExt cx="4845749" cy="5372100"/>
          </a:xfrm>
        </p:grpSpPr>
        <p:sp>
          <p:nvSpPr>
            <p:cNvPr id="3" name="Freeform 3"/>
            <p:cNvSpPr/>
            <p:nvPr/>
          </p:nvSpPr>
          <p:spPr>
            <a:xfrm>
              <a:off x="0" y="0"/>
              <a:ext cx="4845749" cy="5372100"/>
            </a:xfrm>
            <a:custGeom>
              <a:avLst/>
              <a:gdLst/>
              <a:ahLst/>
              <a:cxnLst/>
              <a:rect l="l" t="t" r="r" b="b"/>
              <a:pathLst>
                <a:path w="4845749" h="5372100">
                  <a:moveTo>
                    <a:pt x="3295079" y="0"/>
                  </a:moveTo>
                  <a:lnTo>
                    <a:pt x="1550670" y="0"/>
                  </a:lnTo>
                  <a:lnTo>
                    <a:pt x="0" y="2686050"/>
                  </a:lnTo>
                  <a:lnTo>
                    <a:pt x="1550670" y="5372100"/>
                  </a:lnTo>
                  <a:lnTo>
                    <a:pt x="3295079" y="5372100"/>
                  </a:lnTo>
                  <a:lnTo>
                    <a:pt x="4845749" y="2686050"/>
                  </a:lnTo>
                  <a:lnTo>
                    <a:pt x="3295079" y="0"/>
                  </a:lnTo>
                  <a:close/>
                </a:path>
              </a:pathLst>
            </a:custGeom>
            <a:solidFill>
              <a:srgbClr val="B7D4D6"/>
            </a:solidFill>
          </p:spPr>
        </p:sp>
      </p:grpSp>
      <p:grpSp>
        <p:nvGrpSpPr>
          <p:cNvPr id="4" name="Group 4"/>
          <p:cNvGrpSpPr/>
          <p:nvPr/>
        </p:nvGrpSpPr>
        <p:grpSpPr>
          <a:xfrm rot="-10800000">
            <a:off x="-2844311" y="-3090040"/>
            <a:ext cx="18492627" cy="5502224"/>
            <a:chOff x="0" y="0"/>
            <a:chExt cx="18055289" cy="5372100"/>
          </a:xfrm>
        </p:grpSpPr>
        <p:sp>
          <p:nvSpPr>
            <p:cNvPr id="5" name="Freeform 5"/>
            <p:cNvSpPr/>
            <p:nvPr/>
          </p:nvSpPr>
          <p:spPr>
            <a:xfrm>
              <a:off x="0" y="0"/>
              <a:ext cx="18055289" cy="5372100"/>
            </a:xfrm>
            <a:custGeom>
              <a:avLst/>
              <a:gdLst/>
              <a:ahLst/>
              <a:cxnLst/>
              <a:rect l="l" t="t" r="r" b="b"/>
              <a:pathLst>
                <a:path w="18055289" h="5372100">
                  <a:moveTo>
                    <a:pt x="16504619" y="0"/>
                  </a:moveTo>
                  <a:lnTo>
                    <a:pt x="1550670" y="0"/>
                  </a:lnTo>
                  <a:lnTo>
                    <a:pt x="0" y="2686050"/>
                  </a:lnTo>
                  <a:lnTo>
                    <a:pt x="1550670" y="5372100"/>
                  </a:lnTo>
                  <a:lnTo>
                    <a:pt x="16504619" y="5372100"/>
                  </a:lnTo>
                  <a:lnTo>
                    <a:pt x="18055289" y="2686050"/>
                  </a:lnTo>
                  <a:lnTo>
                    <a:pt x="16504619" y="0"/>
                  </a:lnTo>
                  <a:close/>
                </a:path>
              </a:pathLst>
            </a:custGeom>
            <a:solidFill>
              <a:srgbClr val="01676D"/>
            </a:solidFill>
          </p:spPr>
        </p:sp>
      </p:grpSp>
      <p:sp>
        <p:nvSpPr>
          <p:cNvPr id="6" name="TextBox 6"/>
          <p:cNvSpPr txBox="1"/>
          <p:nvPr/>
        </p:nvSpPr>
        <p:spPr>
          <a:xfrm>
            <a:off x="1028700" y="942975"/>
            <a:ext cx="9880876"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The SMEDI Group</a:t>
            </a:r>
          </a:p>
        </p:txBody>
      </p:sp>
      <p:sp>
        <p:nvSpPr>
          <p:cNvPr id="7" name="TextBox 7"/>
          <p:cNvSpPr txBox="1"/>
          <p:nvPr/>
        </p:nvSpPr>
        <p:spPr>
          <a:xfrm>
            <a:off x="757796" y="5417292"/>
            <a:ext cx="16772409" cy="887095"/>
          </a:xfrm>
          <a:prstGeom prst="rect">
            <a:avLst/>
          </a:prstGeom>
        </p:spPr>
        <p:txBody>
          <a:bodyPr lIns="0" tIns="0" rIns="0" bIns="0" rtlCol="0" anchor="t">
            <a:spAutoFit/>
          </a:bodyPr>
          <a:lstStyle/>
          <a:p>
            <a:pPr algn="ctr">
              <a:lnSpc>
                <a:spcPts val="7279"/>
              </a:lnSpc>
            </a:pPr>
            <a:r>
              <a:rPr lang="en-US" sz="5199" dirty="0">
                <a:solidFill>
                  <a:srgbClr val="01676D"/>
                </a:solidFill>
                <a:latin typeface="Open Sans Extra Bold"/>
              </a:rPr>
              <a:t>Our approach to rehabilitation and re-education</a:t>
            </a:r>
            <a:r>
              <a:rPr lang="en-US" sz="5199" dirty="0">
                <a:solidFill>
                  <a:srgbClr val="000000"/>
                </a:solidFill>
                <a:latin typeface="Open Sans Extra Bol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3983875" y="-3866040"/>
            <a:ext cx="4963124" cy="5502224"/>
            <a:chOff x="0" y="0"/>
            <a:chExt cx="4845749" cy="5372100"/>
          </a:xfrm>
        </p:grpSpPr>
        <p:sp>
          <p:nvSpPr>
            <p:cNvPr id="3" name="Freeform 3"/>
            <p:cNvSpPr/>
            <p:nvPr/>
          </p:nvSpPr>
          <p:spPr>
            <a:xfrm>
              <a:off x="0" y="0"/>
              <a:ext cx="4845749" cy="5372100"/>
            </a:xfrm>
            <a:custGeom>
              <a:avLst/>
              <a:gdLst/>
              <a:ahLst/>
              <a:cxnLst/>
              <a:rect l="l" t="t" r="r" b="b"/>
              <a:pathLst>
                <a:path w="4845749" h="5372100">
                  <a:moveTo>
                    <a:pt x="3295079" y="0"/>
                  </a:moveTo>
                  <a:lnTo>
                    <a:pt x="1550670" y="0"/>
                  </a:lnTo>
                  <a:lnTo>
                    <a:pt x="0" y="2686050"/>
                  </a:lnTo>
                  <a:lnTo>
                    <a:pt x="1550670" y="5372100"/>
                  </a:lnTo>
                  <a:lnTo>
                    <a:pt x="3295079" y="5372100"/>
                  </a:lnTo>
                  <a:lnTo>
                    <a:pt x="4845749" y="2686050"/>
                  </a:lnTo>
                  <a:lnTo>
                    <a:pt x="3295079" y="0"/>
                  </a:lnTo>
                  <a:close/>
                </a:path>
              </a:pathLst>
            </a:custGeom>
            <a:solidFill>
              <a:srgbClr val="B7D4D6"/>
            </a:solidFill>
          </p:spPr>
        </p:sp>
      </p:grpSp>
      <p:grpSp>
        <p:nvGrpSpPr>
          <p:cNvPr id="4" name="Group 4"/>
          <p:cNvGrpSpPr/>
          <p:nvPr/>
        </p:nvGrpSpPr>
        <p:grpSpPr>
          <a:xfrm rot="-10800000">
            <a:off x="-2844311" y="-3090040"/>
            <a:ext cx="18492627" cy="5502224"/>
            <a:chOff x="0" y="0"/>
            <a:chExt cx="18055289" cy="5372100"/>
          </a:xfrm>
        </p:grpSpPr>
        <p:sp>
          <p:nvSpPr>
            <p:cNvPr id="5" name="Freeform 5"/>
            <p:cNvSpPr/>
            <p:nvPr/>
          </p:nvSpPr>
          <p:spPr>
            <a:xfrm>
              <a:off x="0" y="0"/>
              <a:ext cx="18055289" cy="5372100"/>
            </a:xfrm>
            <a:custGeom>
              <a:avLst/>
              <a:gdLst/>
              <a:ahLst/>
              <a:cxnLst/>
              <a:rect l="l" t="t" r="r" b="b"/>
              <a:pathLst>
                <a:path w="18055289" h="5372100">
                  <a:moveTo>
                    <a:pt x="16504619" y="0"/>
                  </a:moveTo>
                  <a:lnTo>
                    <a:pt x="1550670" y="0"/>
                  </a:lnTo>
                  <a:lnTo>
                    <a:pt x="0" y="2686050"/>
                  </a:lnTo>
                  <a:lnTo>
                    <a:pt x="1550670" y="5372100"/>
                  </a:lnTo>
                  <a:lnTo>
                    <a:pt x="16504619" y="5372100"/>
                  </a:lnTo>
                  <a:lnTo>
                    <a:pt x="18055289" y="2686050"/>
                  </a:lnTo>
                  <a:lnTo>
                    <a:pt x="16504619" y="0"/>
                  </a:lnTo>
                  <a:close/>
                </a:path>
              </a:pathLst>
            </a:custGeom>
            <a:solidFill>
              <a:srgbClr val="01676D"/>
            </a:solidFill>
          </p:spPr>
        </p:sp>
      </p:grpSp>
      <p:sp>
        <p:nvSpPr>
          <p:cNvPr id="6" name="TextBox 6"/>
          <p:cNvSpPr txBox="1"/>
          <p:nvPr/>
        </p:nvSpPr>
        <p:spPr>
          <a:xfrm>
            <a:off x="456690" y="3723047"/>
            <a:ext cx="9994725" cy="4443730"/>
          </a:xfrm>
          <a:prstGeom prst="rect">
            <a:avLst/>
          </a:prstGeom>
        </p:spPr>
        <p:txBody>
          <a:bodyPr lIns="0" tIns="0" rIns="0" bIns="0" rtlCol="0" anchor="t">
            <a:spAutoFit/>
          </a:bodyPr>
          <a:lstStyle/>
          <a:p>
            <a:pPr>
              <a:lnSpc>
                <a:spcPts val="3919"/>
              </a:lnSpc>
            </a:pPr>
            <a:endParaRPr dirty="0"/>
          </a:p>
          <a:p>
            <a:pPr>
              <a:lnSpc>
                <a:spcPts val="3919"/>
              </a:lnSpc>
            </a:pPr>
            <a:r>
              <a:rPr lang="en-US" sz="2799" spc="13" dirty="0">
                <a:solidFill>
                  <a:srgbClr val="01676D"/>
                </a:solidFill>
                <a:latin typeface="Fira Sans Light Bold"/>
              </a:rPr>
              <a:t>SMEDI</a:t>
            </a:r>
            <a:r>
              <a:rPr lang="en-US" sz="2799" spc="13" dirty="0">
                <a:solidFill>
                  <a:srgbClr val="000000"/>
                </a:solidFill>
                <a:latin typeface="Fira Sans Light"/>
              </a:rPr>
              <a:t> </a:t>
            </a:r>
            <a:r>
              <a:rPr lang="en-US" sz="2799" spc="13" dirty="0">
                <a:solidFill>
                  <a:srgbClr val="01676D"/>
                </a:solidFill>
                <a:latin typeface="Fira Sans Light Bold"/>
              </a:rPr>
              <a:t>Group</a:t>
            </a:r>
            <a:r>
              <a:rPr lang="en-US" sz="2799" spc="13" dirty="0">
                <a:solidFill>
                  <a:srgbClr val="000000"/>
                </a:solidFill>
                <a:latin typeface="Fira Sans Light"/>
              </a:rPr>
              <a:t> international is originally a medical services company with private capital, created in 2007 in Tunisia and present in a through subsidiaries and representatives Dozen countries in Africa </a:t>
            </a:r>
          </a:p>
          <a:p>
            <a:pPr marL="302258" lvl="1">
              <a:lnSpc>
                <a:spcPts val="3919"/>
              </a:lnSpc>
            </a:pPr>
            <a:r>
              <a:rPr lang="en-US" sz="2799" spc="13" dirty="0">
                <a:solidFill>
                  <a:srgbClr val="000000"/>
                </a:solidFill>
                <a:latin typeface="Fira Sans Light"/>
              </a:rPr>
              <a:t> </a:t>
            </a:r>
          </a:p>
          <a:p>
            <a:pPr marL="302258" lvl="1">
              <a:lnSpc>
                <a:spcPts val="3919"/>
              </a:lnSpc>
            </a:pPr>
            <a:endParaRPr lang="en-US" sz="2799" spc="13" dirty="0">
              <a:solidFill>
                <a:srgbClr val="000000"/>
              </a:solidFill>
              <a:latin typeface="Fira Sans Light"/>
            </a:endParaRPr>
          </a:p>
          <a:p>
            <a:pPr>
              <a:lnSpc>
                <a:spcPts val="3919"/>
              </a:lnSpc>
            </a:pPr>
            <a:endParaRPr lang="en-US" sz="2799" spc="13" dirty="0">
              <a:solidFill>
                <a:srgbClr val="000000"/>
              </a:solidFill>
              <a:latin typeface="Fira Sans Light"/>
            </a:endParaRPr>
          </a:p>
          <a:p>
            <a:pPr marL="0" lvl="0" indent="0">
              <a:lnSpc>
                <a:spcPts val="3919"/>
              </a:lnSpc>
              <a:spcBef>
                <a:spcPct val="0"/>
              </a:spcBef>
            </a:pPr>
            <a:endParaRPr lang="en-US" sz="2799" spc="13" dirty="0">
              <a:solidFill>
                <a:srgbClr val="000000"/>
              </a:solidFill>
              <a:latin typeface="Fira Sans Light"/>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80065" y="2945584"/>
            <a:ext cx="7207935" cy="734141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76684" y="7192448"/>
            <a:ext cx="200677" cy="34157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62332" y="5973487"/>
            <a:ext cx="200677" cy="3415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83537" y="3613181"/>
            <a:ext cx="200677" cy="34157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83875" y="6850870"/>
            <a:ext cx="200677" cy="34157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18552" y="5603037"/>
            <a:ext cx="200677" cy="341578"/>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4032" y="5261459"/>
            <a:ext cx="200677" cy="341578"/>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7875" y="4972711"/>
            <a:ext cx="200677" cy="341578"/>
          </a:xfrm>
          <a:prstGeom prst="rect">
            <a:avLst/>
          </a:prstGeom>
        </p:spPr>
      </p:pic>
      <p:pic>
        <p:nvPicPr>
          <p:cNvPr id="15" name="Picture 15"/>
          <p:cNvPicPr>
            <a:picLocks noChangeAspect="1"/>
          </p:cNvPicPr>
          <p:nvPr/>
        </p:nvPicPr>
        <p:blipFill>
          <a:blip r:embed="rId6"/>
          <a:srcRect/>
          <a:stretch>
            <a:fillRect/>
          </a:stretch>
        </p:blipFill>
        <p:spPr>
          <a:xfrm>
            <a:off x="11519374" y="7363237"/>
            <a:ext cx="2286592" cy="1403546"/>
          </a:xfrm>
          <a:prstGeom prst="rect">
            <a:avLst/>
          </a:prstGeom>
        </p:spPr>
      </p:pic>
      <p:sp>
        <p:nvSpPr>
          <p:cNvPr id="16" name="TextBox 16"/>
          <p:cNvSpPr txBox="1"/>
          <p:nvPr/>
        </p:nvSpPr>
        <p:spPr>
          <a:xfrm>
            <a:off x="1028700" y="942975"/>
            <a:ext cx="9880876"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Who are we? The SMEDI Group :</a:t>
            </a:r>
          </a:p>
        </p:txBody>
      </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31900" y="5631910"/>
            <a:ext cx="200677" cy="34157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02555" y="5631910"/>
            <a:ext cx="200677" cy="341578"/>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83537" y="5143500"/>
            <a:ext cx="200677" cy="341578"/>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57099" y="6004772"/>
            <a:ext cx="200677" cy="341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3983875" y="-3866040"/>
            <a:ext cx="4963124" cy="5502224"/>
            <a:chOff x="0" y="0"/>
            <a:chExt cx="4845749" cy="5372100"/>
          </a:xfrm>
        </p:grpSpPr>
        <p:sp>
          <p:nvSpPr>
            <p:cNvPr id="3" name="Freeform 3"/>
            <p:cNvSpPr/>
            <p:nvPr/>
          </p:nvSpPr>
          <p:spPr>
            <a:xfrm>
              <a:off x="0" y="0"/>
              <a:ext cx="4845749" cy="5372100"/>
            </a:xfrm>
            <a:custGeom>
              <a:avLst/>
              <a:gdLst/>
              <a:ahLst/>
              <a:cxnLst/>
              <a:rect l="l" t="t" r="r" b="b"/>
              <a:pathLst>
                <a:path w="4845749" h="5372100">
                  <a:moveTo>
                    <a:pt x="3295079" y="0"/>
                  </a:moveTo>
                  <a:lnTo>
                    <a:pt x="1550670" y="0"/>
                  </a:lnTo>
                  <a:lnTo>
                    <a:pt x="0" y="2686050"/>
                  </a:lnTo>
                  <a:lnTo>
                    <a:pt x="1550670" y="5372100"/>
                  </a:lnTo>
                  <a:lnTo>
                    <a:pt x="3295079" y="5372100"/>
                  </a:lnTo>
                  <a:lnTo>
                    <a:pt x="4845749" y="2686050"/>
                  </a:lnTo>
                  <a:lnTo>
                    <a:pt x="3295079" y="0"/>
                  </a:lnTo>
                  <a:close/>
                </a:path>
              </a:pathLst>
            </a:custGeom>
            <a:solidFill>
              <a:srgbClr val="B7D4D6"/>
            </a:solidFill>
          </p:spPr>
        </p:sp>
      </p:grpSp>
      <p:grpSp>
        <p:nvGrpSpPr>
          <p:cNvPr id="4" name="Group 4"/>
          <p:cNvGrpSpPr/>
          <p:nvPr/>
        </p:nvGrpSpPr>
        <p:grpSpPr>
          <a:xfrm rot="-10800000">
            <a:off x="-2817096" y="-3000664"/>
            <a:ext cx="18492627" cy="5502224"/>
            <a:chOff x="0" y="0"/>
            <a:chExt cx="18055289" cy="5372100"/>
          </a:xfrm>
        </p:grpSpPr>
        <p:sp>
          <p:nvSpPr>
            <p:cNvPr id="5" name="Freeform 5"/>
            <p:cNvSpPr/>
            <p:nvPr/>
          </p:nvSpPr>
          <p:spPr>
            <a:xfrm>
              <a:off x="0" y="0"/>
              <a:ext cx="18055289" cy="5372100"/>
            </a:xfrm>
            <a:custGeom>
              <a:avLst/>
              <a:gdLst/>
              <a:ahLst/>
              <a:cxnLst/>
              <a:rect l="l" t="t" r="r" b="b"/>
              <a:pathLst>
                <a:path w="18055289" h="5372100">
                  <a:moveTo>
                    <a:pt x="16504619" y="0"/>
                  </a:moveTo>
                  <a:lnTo>
                    <a:pt x="1550670" y="0"/>
                  </a:lnTo>
                  <a:lnTo>
                    <a:pt x="0" y="2686050"/>
                  </a:lnTo>
                  <a:lnTo>
                    <a:pt x="1550670" y="5372100"/>
                  </a:lnTo>
                  <a:lnTo>
                    <a:pt x="16504619" y="5372100"/>
                  </a:lnTo>
                  <a:lnTo>
                    <a:pt x="18055289" y="2686050"/>
                  </a:lnTo>
                  <a:lnTo>
                    <a:pt x="16504619" y="0"/>
                  </a:lnTo>
                  <a:close/>
                </a:path>
              </a:pathLst>
            </a:custGeom>
            <a:solidFill>
              <a:srgbClr val="01676D"/>
            </a:solidFill>
          </p:spPr>
        </p:sp>
      </p:grpSp>
      <p:pic>
        <p:nvPicPr>
          <p:cNvPr id="6" name="Picture 6"/>
          <p:cNvPicPr>
            <a:picLocks noChangeAspect="1"/>
          </p:cNvPicPr>
          <p:nvPr/>
        </p:nvPicPr>
        <p:blipFill>
          <a:blip r:embed="rId2"/>
          <a:srcRect l="912" r="912" b="9515"/>
          <a:stretch>
            <a:fillRect/>
          </a:stretch>
        </p:blipFill>
        <p:spPr>
          <a:xfrm>
            <a:off x="9701357" y="8474074"/>
            <a:ext cx="2526234" cy="1429180"/>
          </a:xfrm>
          <a:prstGeom prst="rect">
            <a:avLst/>
          </a:prstGeom>
        </p:spPr>
      </p:pic>
      <p:pic>
        <p:nvPicPr>
          <p:cNvPr id="7" name="Picture 7"/>
          <p:cNvPicPr>
            <a:picLocks noChangeAspect="1"/>
          </p:cNvPicPr>
          <p:nvPr/>
        </p:nvPicPr>
        <p:blipFill>
          <a:blip r:embed="rId3"/>
          <a:srcRect t="11291"/>
          <a:stretch>
            <a:fillRect/>
          </a:stretch>
        </p:blipFill>
        <p:spPr>
          <a:xfrm>
            <a:off x="5260460" y="8630602"/>
            <a:ext cx="2520456" cy="1372405"/>
          </a:xfrm>
          <a:prstGeom prst="rect">
            <a:avLst/>
          </a:prstGeom>
        </p:spPr>
      </p:pic>
      <p:pic>
        <p:nvPicPr>
          <p:cNvPr id="8" name="Picture 8"/>
          <p:cNvPicPr>
            <a:picLocks noChangeAspect="1"/>
          </p:cNvPicPr>
          <p:nvPr/>
        </p:nvPicPr>
        <p:blipFill>
          <a:blip r:embed="rId4"/>
          <a:srcRect/>
          <a:stretch>
            <a:fillRect/>
          </a:stretch>
        </p:blipFill>
        <p:spPr>
          <a:xfrm>
            <a:off x="1104449" y="8525426"/>
            <a:ext cx="2520403" cy="1525981"/>
          </a:xfrm>
          <a:prstGeom prst="rect">
            <a:avLst/>
          </a:prstGeom>
        </p:spPr>
      </p:pic>
      <p:pic>
        <p:nvPicPr>
          <p:cNvPr id="9" name="Picture 9"/>
          <p:cNvPicPr>
            <a:picLocks noChangeAspect="1"/>
          </p:cNvPicPr>
          <p:nvPr/>
        </p:nvPicPr>
        <p:blipFill>
          <a:blip r:embed="rId5"/>
          <a:srcRect t="12141" b="12141"/>
          <a:stretch>
            <a:fillRect/>
          </a:stretch>
        </p:blipFill>
        <p:spPr>
          <a:xfrm>
            <a:off x="6443449" y="3819313"/>
            <a:ext cx="3774763" cy="1754371"/>
          </a:xfrm>
          <a:prstGeom prst="rect">
            <a:avLst/>
          </a:prstGeom>
        </p:spPr>
      </p:pic>
      <p:sp>
        <p:nvSpPr>
          <p:cNvPr id="10" name="TextBox 10"/>
          <p:cNvSpPr txBox="1"/>
          <p:nvPr/>
        </p:nvSpPr>
        <p:spPr>
          <a:xfrm>
            <a:off x="507921" y="2691327"/>
            <a:ext cx="17102924" cy="481330"/>
          </a:xfrm>
          <a:prstGeom prst="rect">
            <a:avLst/>
          </a:prstGeom>
        </p:spPr>
        <p:txBody>
          <a:bodyPr lIns="0" tIns="0" rIns="0" bIns="0" rtlCol="0" anchor="t">
            <a:spAutoFit/>
          </a:bodyPr>
          <a:lstStyle/>
          <a:p>
            <a:pPr marL="0" lvl="0" indent="0">
              <a:lnSpc>
                <a:spcPts val="3919"/>
              </a:lnSpc>
              <a:spcBef>
                <a:spcPct val="0"/>
              </a:spcBef>
            </a:pPr>
            <a:r>
              <a:rPr lang="en-US" sz="2799" spc="13">
                <a:solidFill>
                  <a:srgbClr val="01676D"/>
                </a:solidFill>
                <a:latin typeface="Fira Sans Light Bold"/>
              </a:rPr>
              <a:t>SMEDI Group </a:t>
            </a:r>
            <a:r>
              <a:rPr lang="en-US" sz="2799" spc="13">
                <a:solidFill>
                  <a:srgbClr val="000000"/>
                </a:solidFill>
                <a:latin typeface="Fira Sans Light Bold"/>
              </a:rPr>
              <a:t>is currently composed of four subsidiaries corresponding to four main activities:</a:t>
            </a: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8826798"/>
            <a:ext cx="2691449" cy="122460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61938" y="3938642"/>
            <a:ext cx="3937785" cy="1791692"/>
          </a:xfrm>
          <a:prstGeom prst="rect">
            <a:avLst/>
          </a:prstGeom>
        </p:spPr>
      </p:pic>
      <p:pic>
        <p:nvPicPr>
          <p:cNvPr id="13" name="Picture 13"/>
          <p:cNvPicPr>
            <a:picLocks noChangeAspect="1"/>
          </p:cNvPicPr>
          <p:nvPr/>
        </p:nvPicPr>
        <p:blipFill>
          <a:blip r:embed="rId10"/>
          <a:srcRect/>
          <a:stretch>
            <a:fillRect/>
          </a:stretch>
        </p:blipFill>
        <p:spPr>
          <a:xfrm>
            <a:off x="14353446" y="8457199"/>
            <a:ext cx="2518357" cy="1545807"/>
          </a:xfrm>
          <a:prstGeom prst="rect">
            <a:avLst/>
          </a:prstGeom>
        </p:spPr>
      </p:pic>
      <p:sp>
        <p:nvSpPr>
          <p:cNvPr id="14" name="TextBox 14"/>
          <p:cNvSpPr txBox="1"/>
          <p:nvPr/>
        </p:nvSpPr>
        <p:spPr>
          <a:xfrm>
            <a:off x="1028700" y="942975"/>
            <a:ext cx="9880876" cy="679450"/>
          </a:xfrm>
          <a:prstGeom prst="rect">
            <a:avLst/>
          </a:prstGeom>
        </p:spPr>
        <p:txBody>
          <a:bodyPr lIns="0" tIns="0" rIns="0" bIns="0" rtlCol="0" anchor="t">
            <a:spAutoFit/>
          </a:bodyPr>
          <a:lstStyle/>
          <a:p>
            <a:pPr marL="0" lvl="0" indent="0">
              <a:lnSpc>
                <a:spcPts val="5599"/>
              </a:lnSpc>
              <a:spcBef>
                <a:spcPct val="0"/>
              </a:spcBef>
            </a:pPr>
            <a:r>
              <a:rPr lang="en-US" sz="3999">
                <a:solidFill>
                  <a:srgbClr val="FFFFFF"/>
                </a:solidFill>
                <a:latin typeface="Fira Sans Medium"/>
              </a:rPr>
              <a:t>The SMEDI Group</a:t>
            </a: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99589" y="8725296"/>
            <a:ext cx="2826072" cy="1285863"/>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59617" y="8788872"/>
            <a:ext cx="2809714" cy="127842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71280" y="8725296"/>
            <a:ext cx="2808155" cy="1277710"/>
          </a:xfrm>
          <a:prstGeom prst="rect">
            <a:avLst/>
          </a:prstGeom>
        </p:spPr>
      </p:pic>
      <p:sp>
        <p:nvSpPr>
          <p:cNvPr id="18" name="AutoShape 18"/>
          <p:cNvSpPr/>
          <p:nvPr/>
        </p:nvSpPr>
        <p:spPr>
          <a:xfrm rot="-471620">
            <a:off x="1907909" y="6276163"/>
            <a:ext cx="6290137" cy="0"/>
          </a:xfrm>
          <a:prstGeom prst="line">
            <a:avLst/>
          </a:prstGeom>
          <a:ln w="47625" cap="flat">
            <a:solidFill>
              <a:srgbClr val="62A0A4"/>
            </a:solidFill>
            <a:prstDash val="solid"/>
            <a:headEnd type="diamond" w="lg" len="lg"/>
            <a:tailEnd type="diamond" w="lg" len="lg"/>
          </a:ln>
        </p:spPr>
      </p:sp>
      <p:sp>
        <p:nvSpPr>
          <p:cNvPr id="19" name="AutoShape 19"/>
          <p:cNvSpPr/>
          <p:nvPr/>
        </p:nvSpPr>
        <p:spPr>
          <a:xfrm rot="9000000">
            <a:off x="6179465" y="6335670"/>
            <a:ext cx="2047280" cy="0"/>
          </a:xfrm>
          <a:prstGeom prst="line">
            <a:avLst/>
          </a:prstGeom>
          <a:ln w="47625" cap="flat">
            <a:solidFill>
              <a:srgbClr val="62A0A4"/>
            </a:solidFill>
            <a:prstDash val="solid"/>
            <a:headEnd type="diamond" w="lg" len="lg"/>
            <a:tailEnd type="diamond" w="lg" len="lg"/>
          </a:ln>
        </p:spPr>
      </p:sp>
      <p:sp>
        <p:nvSpPr>
          <p:cNvPr id="20" name="AutoShape 20"/>
          <p:cNvSpPr/>
          <p:nvPr/>
        </p:nvSpPr>
        <p:spPr>
          <a:xfrm rot="1334269">
            <a:off x="7918874" y="6367308"/>
            <a:ext cx="2762851" cy="0"/>
          </a:xfrm>
          <a:prstGeom prst="line">
            <a:avLst/>
          </a:prstGeom>
          <a:ln w="47625" cap="flat">
            <a:solidFill>
              <a:srgbClr val="62A0A4"/>
            </a:solidFill>
            <a:prstDash val="solid"/>
            <a:headEnd type="diamond" w="lg" len="lg"/>
            <a:tailEnd type="diamond" w="lg" len="lg"/>
          </a:ln>
        </p:spPr>
      </p:sp>
      <p:sp>
        <p:nvSpPr>
          <p:cNvPr id="21" name="AutoShape 21"/>
          <p:cNvSpPr/>
          <p:nvPr/>
        </p:nvSpPr>
        <p:spPr>
          <a:xfrm rot="-10376869">
            <a:off x="7926709" y="6316656"/>
            <a:ext cx="7240961" cy="0"/>
          </a:xfrm>
          <a:prstGeom prst="line">
            <a:avLst/>
          </a:prstGeom>
          <a:ln w="47625" cap="flat">
            <a:solidFill>
              <a:srgbClr val="62A0A4"/>
            </a:solidFill>
            <a:prstDash val="solid"/>
            <a:headEnd type="diamond" w="lg" len="lg"/>
            <a:tailEnd type="diamond" w="lg" len="lg"/>
          </a:ln>
        </p:spPr>
      </p:sp>
      <p:sp>
        <p:nvSpPr>
          <p:cNvPr id="22" name="TextBox 22"/>
          <p:cNvSpPr txBox="1"/>
          <p:nvPr/>
        </p:nvSpPr>
        <p:spPr>
          <a:xfrm>
            <a:off x="1121824" y="7019775"/>
            <a:ext cx="2470472" cy="1180388"/>
          </a:xfrm>
          <a:prstGeom prst="rect">
            <a:avLst/>
          </a:prstGeom>
        </p:spPr>
        <p:txBody>
          <a:bodyPr wrap="square" lIns="0" tIns="0" rIns="0" bIns="0" rtlCol="0" anchor="t">
            <a:spAutoFit/>
          </a:bodyPr>
          <a:lstStyle/>
          <a:p>
            <a:pPr algn="ctr">
              <a:lnSpc>
                <a:spcPts val="9799"/>
              </a:lnSpc>
            </a:pPr>
            <a:r>
              <a:rPr lang="en-US" sz="6999">
                <a:solidFill>
                  <a:srgbClr val="01676D"/>
                </a:solidFill>
                <a:latin typeface="Fira Sans Medium"/>
              </a:rPr>
              <a:t>Care</a:t>
            </a:r>
          </a:p>
        </p:txBody>
      </p:sp>
      <p:sp>
        <p:nvSpPr>
          <p:cNvPr id="23" name="TextBox 23"/>
          <p:cNvSpPr txBox="1"/>
          <p:nvPr/>
        </p:nvSpPr>
        <p:spPr>
          <a:xfrm>
            <a:off x="4733902" y="7034799"/>
            <a:ext cx="2470472" cy="1193800"/>
          </a:xfrm>
          <a:prstGeom prst="rect">
            <a:avLst/>
          </a:prstGeom>
        </p:spPr>
        <p:txBody>
          <a:bodyPr lIns="0" tIns="0" rIns="0" bIns="0" rtlCol="0" anchor="t">
            <a:spAutoFit/>
          </a:bodyPr>
          <a:lstStyle/>
          <a:p>
            <a:pPr algn="ctr">
              <a:lnSpc>
                <a:spcPts val="9799"/>
              </a:lnSpc>
            </a:pPr>
            <a:r>
              <a:rPr lang="en-US" sz="6999">
                <a:solidFill>
                  <a:srgbClr val="01676D"/>
                </a:solidFill>
                <a:latin typeface="Fira Sans Medium"/>
              </a:rPr>
              <a:t>Invest</a:t>
            </a:r>
          </a:p>
        </p:txBody>
      </p:sp>
      <p:sp>
        <p:nvSpPr>
          <p:cNvPr id="24" name="TextBox 24"/>
          <p:cNvSpPr txBox="1"/>
          <p:nvPr/>
        </p:nvSpPr>
        <p:spPr>
          <a:xfrm>
            <a:off x="8171752" y="7019775"/>
            <a:ext cx="4803130" cy="1193800"/>
          </a:xfrm>
          <a:prstGeom prst="rect">
            <a:avLst/>
          </a:prstGeom>
        </p:spPr>
        <p:txBody>
          <a:bodyPr lIns="0" tIns="0" rIns="0" bIns="0" rtlCol="0" anchor="t">
            <a:spAutoFit/>
          </a:bodyPr>
          <a:lstStyle/>
          <a:p>
            <a:pPr algn="ctr">
              <a:lnSpc>
                <a:spcPts val="9799"/>
              </a:lnSpc>
            </a:pPr>
            <a:r>
              <a:rPr lang="en-US" sz="6999">
                <a:solidFill>
                  <a:srgbClr val="01676D"/>
                </a:solidFill>
                <a:latin typeface="Fira Sans Medium"/>
              </a:rPr>
              <a:t>Engineering</a:t>
            </a:r>
          </a:p>
        </p:txBody>
      </p:sp>
      <p:sp>
        <p:nvSpPr>
          <p:cNvPr id="25" name="TextBox 25"/>
          <p:cNvSpPr txBox="1"/>
          <p:nvPr/>
        </p:nvSpPr>
        <p:spPr>
          <a:xfrm>
            <a:off x="13581667" y="7019775"/>
            <a:ext cx="3880135" cy="1180388"/>
          </a:xfrm>
          <a:prstGeom prst="rect">
            <a:avLst/>
          </a:prstGeom>
        </p:spPr>
        <p:txBody>
          <a:bodyPr wrap="square" lIns="0" tIns="0" rIns="0" bIns="0" rtlCol="0" anchor="t">
            <a:spAutoFit/>
          </a:bodyPr>
          <a:lstStyle/>
          <a:p>
            <a:pPr algn="ctr">
              <a:lnSpc>
                <a:spcPts val="9799"/>
              </a:lnSpc>
            </a:pPr>
            <a:r>
              <a:rPr lang="en-US" sz="6999">
                <a:solidFill>
                  <a:srgbClr val="01676D"/>
                </a:solidFill>
                <a:latin typeface="Fira Sans Medium"/>
              </a:rPr>
              <a:t>Nursing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404003" y="-256341"/>
            <a:ext cx="17710594" cy="10799683"/>
            <a:chOff x="0" y="0"/>
            <a:chExt cx="8809804" cy="5372100"/>
          </a:xfrm>
        </p:grpSpPr>
        <p:sp>
          <p:nvSpPr>
            <p:cNvPr id="3" name="Freeform 3"/>
            <p:cNvSpPr/>
            <p:nvPr/>
          </p:nvSpPr>
          <p:spPr>
            <a:xfrm>
              <a:off x="0" y="0"/>
              <a:ext cx="8809803" cy="5372100"/>
            </a:xfrm>
            <a:custGeom>
              <a:avLst/>
              <a:gdLst/>
              <a:ahLst/>
              <a:cxnLst/>
              <a:rect l="l" t="t" r="r" b="b"/>
              <a:pathLst>
                <a:path w="8809803" h="5372100">
                  <a:moveTo>
                    <a:pt x="7259134" y="0"/>
                  </a:moveTo>
                  <a:lnTo>
                    <a:pt x="1550670" y="0"/>
                  </a:lnTo>
                  <a:lnTo>
                    <a:pt x="0" y="2686050"/>
                  </a:lnTo>
                  <a:lnTo>
                    <a:pt x="1550670" y="5372100"/>
                  </a:lnTo>
                  <a:lnTo>
                    <a:pt x="7259134" y="5372100"/>
                  </a:lnTo>
                  <a:lnTo>
                    <a:pt x="8809803" y="2686050"/>
                  </a:lnTo>
                  <a:lnTo>
                    <a:pt x="7259134" y="0"/>
                  </a:lnTo>
                  <a:close/>
                </a:path>
              </a:pathLst>
            </a:custGeom>
            <a:solidFill>
              <a:srgbClr val="01676D"/>
            </a:solidFill>
          </p:spPr>
        </p:sp>
      </p:grpSp>
      <p:pic>
        <p:nvPicPr>
          <p:cNvPr id="4" name="Picture 4"/>
          <p:cNvPicPr>
            <a:picLocks noChangeAspect="1"/>
          </p:cNvPicPr>
          <p:nvPr/>
        </p:nvPicPr>
        <p:blipFill>
          <a:blip r:embed="rId2"/>
          <a:srcRect/>
          <a:stretch>
            <a:fillRect/>
          </a:stretch>
        </p:blipFill>
        <p:spPr>
          <a:xfrm>
            <a:off x="11159833" y="3191624"/>
            <a:ext cx="5970945" cy="3615115"/>
          </a:xfrm>
          <a:prstGeom prst="rect">
            <a:avLst/>
          </a:prstGeom>
        </p:spPr>
      </p:pic>
      <p:sp>
        <p:nvSpPr>
          <p:cNvPr id="5" name="TextBox 5"/>
          <p:cNvSpPr txBox="1"/>
          <p:nvPr/>
        </p:nvSpPr>
        <p:spPr>
          <a:xfrm>
            <a:off x="736005" y="3182099"/>
            <a:ext cx="6001716" cy="3524250"/>
          </a:xfrm>
          <a:prstGeom prst="rect">
            <a:avLst/>
          </a:prstGeom>
        </p:spPr>
        <p:txBody>
          <a:bodyPr lIns="0" tIns="0" rIns="0" bIns="0" rtlCol="0" anchor="t">
            <a:spAutoFit/>
          </a:bodyPr>
          <a:lstStyle/>
          <a:p>
            <a:pPr>
              <a:lnSpc>
                <a:spcPts val="3120"/>
              </a:lnSpc>
            </a:pPr>
            <a:endParaRPr/>
          </a:p>
          <a:p>
            <a:pPr>
              <a:lnSpc>
                <a:spcPts val="3120"/>
              </a:lnSpc>
            </a:pPr>
            <a:r>
              <a:rPr lang="en-US" sz="2600" spc="78">
                <a:solidFill>
                  <a:srgbClr val="01676D"/>
                </a:solidFill>
                <a:latin typeface="Fira Sans Medium"/>
              </a:rPr>
              <a:t>SMEDI CARE :</a:t>
            </a:r>
          </a:p>
          <a:p>
            <a:pPr>
              <a:lnSpc>
                <a:spcPts val="3120"/>
              </a:lnSpc>
            </a:pPr>
            <a:endParaRPr lang="en-US" sz="2600" spc="78">
              <a:solidFill>
                <a:srgbClr val="01676D"/>
              </a:solidFill>
              <a:latin typeface="Fira Sans Medium"/>
            </a:endParaRPr>
          </a:p>
          <a:p>
            <a:pPr marL="0" lvl="0" indent="0">
              <a:lnSpc>
                <a:spcPts val="3120"/>
              </a:lnSpc>
              <a:spcBef>
                <a:spcPct val="0"/>
              </a:spcBef>
            </a:pPr>
            <a:r>
              <a:rPr lang="en-US" sz="2600" spc="78">
                <a:solidFill>
                  <a:srgbClr val="000000"/>
                </a:solidFill>
                <a:latin typeface="Fira Sans Medium Bold"/>
              </a:rPr>
              <a:t>A subsidiary, specialising in medical evacuation and facilitation, with offices in 13 countries (Gabon, Guinée, Côte d’Ivoire, Benin, Burkina Faso, Tunisie, Mali, Niger, Togo, RD Congo, Tchad).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404003" y="-256341"/>
            <a:ext cx="17710594" cy="10799683"/>
            <a:chOff x="0" y="0"/>
            <a:chExt cx="8809804" cy="5372100"/>
          </a:xfrm>
        </p:grpSpPr>
        <p:sp>
          <p:nvSpPr>
            <p:cNvPr id="3" name="Freeform 3"/>
            <p:cNvSpPr/>
            <p:nvPr/>
          </p:nvSpPr>
          <p:spPr>
            <a:xfrm>
              <a:off x="0" y="0"/>
              <a:ext cx="8809803" cy="5372100"/>
            </a:xfrm>
            <a:custGeom>
              <a:avLst/>
              <a:gdLst/>
              <a:ahLst/>
              <a:cxnLst/>
              <a:rect l="l" t="t" r="r" b="b"/>
              <a:pathLst>
                <a:path w="8809803" h="5372100">
                  <a:moveTo>
                    <a:pt x="7259134" y="0"/>
                  </a:moveTo>
                  <a:lnTo>
                    <a:pt x="1550670" y="0"/>
                  </a:lnTo>
                  <a:lnTo>
                    <a:pt x="0" y="2686050"/>
                  </a:lnTo>
                  <a:lnTo>
                    <a:pt x="1550670" y="5372100"/>
                  </a:lnTo>
                  <a:lnTo>
                    <a:pt x="7259134" y="5372100"/>
                  </a:lnTo>
                  <a:lnTo>
                    <a:pt x="8809803" y="2686050"/>
                  </a:lnTo>
                  <a:lnTo>
                    <a:pt x="7259134" y="0"/>
                  </a:lnTo>
                  <a:close/>
                </a:path>
              </a:pathLst>
            </a:custGeom>
            <a:solidFill>
              <a:srgbClr val="01676D"/>
            </a:solidFill>
          </p:spPr>
        </p:sp>
      </p:grpSp>
      <p:pic>
        <p:nvPicPr>
          <p:cNvPr id="4" name="Picture 4"/>
          <p:cNvPicPr>
            <a:picLocks noChangeAspect="1"/>
          </p:cNvPicPr>
          <p:nvPr/>
        </p:nvPicPr>
        <p:blipFill>
          <a:blip r:embed="rId2"/>
          <a:srcRect/>
          <a:stretch>
            <a:fillRect/>
          </a:stretch>
        </p:blipFill>
        <p:spPr>
          <a:xfrm>
            <a:off x="11399175" y="3344981"/>
            <a:ext cx="5860125" cy="3597037"/>
          </a:xfrm>
          <a:prstGeom prst="rect">
            <a:avLst/>
          </a:prstGeom>
        </p:spPr>
      </p:pic>
      <p:sp>
        <p:nvSpPr>
          <p:cNvPr id="5" name="TextBox 5"/>
          <p:cNvSpPr txBox="1"/>
          <p:nvPr/>
        </p:nvSpPr>
        <p:spPr>
          <a:xfrm>
            <a:off x="897337" y="3808294"/>
            <a:ext cx="6001716" cy="3133725"/>
          </a:xfrm>
          <a:prstGeom prst="rect">
            <a:avLst/>
          </a:prstGeom>
        </p:spPr>
        <p:txBody>
          <a:bodyPr lIns="0" tIns="0" rIns="0" bIns="0" rtlCol="0" anchor="t">
            <a:spAutoFit/>
          </a:bodyPr>
          <a:lstStyle/>
          <a:p>
            <a:pPr>
              <a:lnSpc>
                <a:spcPts val="3120"/>
              </a:lnSpc>
            </a:pPr>
            <a:r>
              <a:rPr lang="en-US" sz="2600" spc="78">
                <a:solidFill>
                  <a:srgbClr val="01676D"/>
                </a:solidFill>
                <a:latin typeface="Fira Sans Medium"/>
              </a:rPr>
              <a:t>SMEDI INVEST :</a:t>
            </a:r>
          </a:p>
          <a:p>
            <a:pPr>
              <a:lnSpc>
                <a:spcPts val="3120"/>
              </a:lnSpc>
            </a:pPr>
            <a:endParaRPr lang="en-US" sz="2600" spc="78">
              <a:solidFill>
                <a:srgbClr val="01676D"/>
              </a:solidFill>
              <a:latin typeface="Fira Sans Medium"/>
            </a:endParaRPr>
          </a:p>
          <a:p>
            <a:pPr marL="0" lvl="0" indent="0">
              <a:lnSpc>
                <a:spcPts val="3120"/>
              </a:lnSpc>
              <a:spcBef>
                <a:spcPct val="0"/>
              </a:spcBef>
            </a:pPr>
            <a:r>
              <a:rPr lang="en-US" sz="2600" spc="78">
                <a:solidFill>
                  <a:srgbClr val="000000"/>
                </a:solidFill>
                <a:latin typeface="Fira Sans Medium Bold"/>
              </a:rPr>
              <a:t>A SMEDI company that builds and manages hospitals and health facilities. It has private hospitals and new projects in many African cities such as Tunis, Libreville, Port Gentil, Conakry and Kamsar.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Personnalisé</PresentationFormat>
  <Paragraphs>0</Paragraphs>
  <Slides>22</Slides>
  <Notes>0</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GHAZI MEJBRI</dc:title>
  <cp:lastModifiedBy>Utilisateur inconnu</cp:lastModifiedBy>
  <cp:revision>5</cp:revision>
  <dcterms:created xsi:type="dcterms:W3CDTF">2006-08-16T00:00:00Z</dcterms:created>
  <dcterms:modified xsi:type="dcterms:W3CDTF">2022-08-04T10:19:50Z</dcterms:modified>
  <dc:identifier>DAFGXqek288</dc:identifier>
</cp:coreProperties>
</file>